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4"/>
  </p:notesMasterIdLst>
  <p:sldIdLst>
    <p:sldId id="276" r:id="rId3"/>
    <p:sldId id="409" r:id="rId4"/>
    <p:sldId id="411" r:id="rId5"/>
    <p:sldId id="437" r:id="rId6"/>
    <p:sldId id="438" r:id="rId7"/>
    <p:sldId id="413" r:id="rId8"/>
    <p:sldId id="422" r:id="rId9"/>
    <p:sldId id="414" r:id="rId10"/>
    <p:sldId id="415" r:id="rId11"/>
    <p:sldId id="439" r:id="rId12"/>
    <p:sldId id="416" r:id="rId13"/>
    <p:sldId id="417" r:id="rId14"/>
    <p:sldId id="418" r:id="rId15"/>
    <p:sldId id="423" r:id="rId16"/>
    <p:sldId id="419" r:id="rId17"/>
    <p:sldId id="435" r:id="rId18"/>
    <p:sldId id="420" r:id="rId19"/>
    <p:sldId id="378" r:id="rId20"/>
    <p:sldId id="380" r:id="rId21"/>
    <p:sldId id="382" r:id="rId22"/>
    <p:sldId id="381" r:id="rId23"/>
    <p:sldId id="393" r:id="rId24"/>
    <p:sldId id="436" r:id="rId25"/>
    <p:sldId id="394" r:id="rId26"/>
    <p:sldId id="383" r:id="rId27"/>
    <p:sldId id="395" r:id="rId28"/>
    <p:sldId id="384" r:id="rId29"/>
    <p:sldId id="396" r:id="rId30"/>
    <p:sldId id="397" r:id="rId31"/>
    <p:sldId id="398" r:id="rId32"/>
    <p:sldId id="399" r:id="rId33"/>
    <p:sldId id="400" r:id="rId34"/>
    <p:sldId id="407" r:id="rId35"/>
    <p:sldId id="385" r:id="rId36"/>
    <p:sldId id="386" r:id="rId37"/>
    <p:sldId id="388" r:id="rId38"/>
    <p:sldId id="401" r:id="rId39"/>
    <p:sldId id="402" r:id="rId40"/>
    <p:sldId id="403" r:id="rId41"/>
    <p:sldId id="408" r:id="rId42"/>
    <p:sldId id="433" r:id="rId43"/>
    <p:sldId id="431" r:id="rId44"/>
    <p:sldId id="432" r:id="rId45"/>
    <p:sldId id="424" r:id="rId46"/>
    <p:sldId id="425" r:id="rId47"/>
    <p:sldId id="426" r:id="rId48"/>
    <p:sldId id="427" r:id="rId49"/>
    <p:sldId id="428" r:id="rId50"/>
    <p:sldId id="429" r:id="rId51"/>
    <p:sldId id="430" r:id="rId52"/>
    <p:sldId id="406"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autoAdjust="0"/>
    <p:restoredTop sz="84326"/>
  </p:normalViewPr>
  <p:slideViewPr>
    <p:cSldViewPr snapToGrid="0" snapToObjects="1" showGuides="1">
      <p:cViewPr varScale="1">
        <p:scale>
          <a:sx n="123" d="100"/>
          <a:sy n="123" d="100"/>
        </p:scale>
        <p:origin x="1424" y="80"/>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 regression is our starting point for more advanced methods.</a:t>
            </a:r>
          </a:p>
          <a:p>
            <a:endParaRPr lang="en-US"/>
          </a:p>
          <a:p>
            <a:r>
              <a:rPr lang="en-US"/>
              <a:t>Slight difference to what you’re used to though.</a:t>
            </a:r>
          </a:p>
          <a:p>
            <a:endParaRPr lang="en-US"/>
          </a:p>
          <a:p>
            <a:r>
              <a:rPr lang="en-US"/>
              <a:t>In normal descriptive statistics, we use regression parameters to describe our data.</a:t>
            </a:r>
          </a:p>
          <a:p>
            <a:r>
              <a:rPr lang="en-US"/>
              <a:t>In data science, we perform regression in a training dataset to make predictions on another dataset.</a:t>
            </a:r>
          </a:p>
        </p:txBody>
      </p:sp>
      <p:sp>
        <p:nvSpPr>
          <p:cNvPr id="4" name="Slide Number Placeholder 3"/>
          <p:cNvSpPr>
            <a:spLocks noGrp="1"/>
          </p:cNvSpPr>
          <p:nvPr>
            <p:ph type="sldNum" sz="quarter" idx="5"/>
          </p:nvPr>
        </p:nvSpPr>
        <p:spPr/>
        <p:txBody>
          <a:bodyPr/>
          <a:lstStyle/>
          <a:p>
            <a:fld id="{3539985C-6B1E-BE4B-8B6E-1AD097E07E34}" type="slidenum">
              <a:rPr lang="en-US" smtClean="0"/>
              <a:t>1</a:t>
            </a:fld>
            <a:endParaRPr lang="en-US"/>
          </a:p>
        </p:txBody>
      </p:sp>
    </p:spTree>
    <p:extLst>
      <p:ext uri="{BB962C8B-B14F-4D97-AF65-F5344CB8AC3E}">
        <p14:creationId xmlns:p14="http://schemas.microsoft.com/office/powerpoint/2010/main" val="172254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36</a:t>
            </a:fld>
            <a:endParaRPr lang="en-US"/>
          </a:p>
        </p:txBody>
      </p:sp>
    </p:spTree>
    <p:extLst>
      <p:ext uri="{BB962C8B-B14F-4D97-AF65-F5344CB8AC3E}">
        <p14:creationId xmlns:p14="http://schemas.microsoft.com/office/powerpoint/2010/main" val="177140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Odds are the probability it happens, divided by the probability it doesn’t.</a:t>
            </a:r>
          </a:p>
          <a:p>
            <a:endParaRPr lang="en-US"/>
          </a:p>
          <a:p>
            <a:r>
              <a:rPr lang="en-US"/>
              <a:t>Probability scales from 0 to 1. Odds scales from 0 to infinite.</a:t>
            </a:r>
          </a:p>
          <a:p>
            <a:endParaRPr lang="en-US"/>
          </a:p>
          <a:p>
            <a:r>
              <a:rPr lang="en-US"/>
              <a:t>Use in horse racing. Better related to correct betting strategy.</a:t>
            </a:r>
          </a:p>
          <a:p>
            <a:endParaRPr lang="en-US"/>
          </a:p>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45</a:t>
            </a:fld>
            <a:endParaRPr lang="en-US"/>
          </a:p>
        </p:txBody>
      </p:sp>
    </p:spTree>
    <p:extLst>
      <p:ext uri="{BB962C8B-B14F-4D97-AF65-F5344CB8AC3E}">
        <p14:creationId xmlns:p14="http://schemas.microsoft.com/office/powerpoint/2010/main" val="246921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50</a:t>
            </a:fld>
            <a:endParaRPr lang="en-US"/>
          </a:p>
        </p:txBody>
      </p:sp>
    </p:spTree>
    <p:extLst>
      <p:ext uri="{BB962C8B-B14F-4D97-AF65-F5344CB8AC3E}">
        <p14:creationId xmlns:p14="http://schemas.microsoft.com/office/powerpoint/2010/main" val="3777219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talked about KNN for classification problems, but what does that mean when you use it in a regression setting?</a:t>
            </a:r>
          </a:p>
          <a:p>
            <a:endParaRPr lang="en-US"/>
          </a:p>
          <a:p>
            <a:r>
              <a:rPr lang="en-US"/>
              <a:t>Here’s an example.</a:t>
            </a:r>
          </a:p>
          <a:p>
            <a:endParaRPr lang="en-US"/>
          </a:p>
          <a:p>
            <a:r>
              <a:rPr lang="en-US"/>
              <a:t>Think of it as a moving average.</a:t>
            </a:r>
          </a:p>
        </p:txBody>
      </p:sp>
      <p:sp>
        <p:nvSpPr>
          <p:cNvPr id="4" name="Slide Number Placeholder 3"/>
          <p:cNvSpPr>
            <a:spLocks noGrp="1"/>
          </p:cNvSpPr>
          <p:nvPr>
            <p:ph type="sldNum" sz="quarter" idx="5"/>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91434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Regression problems have quantitative outputs.</a:t>
            </a:r>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7</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the RSS is differentiable in the case of SLR, we can take the derivative.</a:t>
            </a:r>
          </a:p>
          <a:p>
            <a:endParaRPr lang="en-US"/>
          </a:p>
          <a:p>
            <a:endParaRPr lang="en-US"/>
          </a:p>
        </p:txBody>
      </p:sp>
      <p:sp>
        <p:nvSpPr>
          <p:cNvPr id="4" name="Slide Number Placeholder 3"/>
          <p:cNvSpPr>
            <a:spLocks noGrp="1"/>
          </p:cNvSpPr>
          <p:nvPr>
            <p:ph type="sldNum" sz="quarter" idx="5"/>
          </p:nvPr>
        </p:nvSpPr>
        <p:spPr/>
        <p:txBody>
          <a:bodyPr/>
          <a:lstStyle/>
          <a:p>
            <a:fld id="{3539985C-6B1E-BE4B-8B6E-1AD097E07E34}" type="slidenum">
              <a:rPr lang="en-US" smtClean="0"/>
              <a:t>9</a:t>
            </a:fld>
            <a:endParaRPr lang="en-US"/>
          </a:p>
        </p:txBody>
      </p:sp>
    </p:spTree>
    <p:extLst>
      <p:ext uri="{BB962C8B-B14F-4D97-AF65-F5344CB8AC3E}">
        <p14:creationId xmlns:p14="http://schemas.microsoft.com/office/powerpoint/2010/main" val="344280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10</a:t>
            </a:fld>
            <a:endParaRPr lang="en-US"/>
          </a:p>
        </p:txBody>
      </p:sp>
    </p:spTree>
    <p:extLst>
      <p:ext uri="{BB962C8B-B14F-4D97-AF65-F5344CB8AC3E}">
        <p14:creationId xmlns:p14="http://schemas.microsoft.com/office/powerpoint/2010/main" val="389448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can also get error bars on these by bootstrapping.</a:t>
            </a:r>
          </a:p>
          <a:p>
            <a:endParaRPr lang="en-US"/>
          </a:p>
          <a:p>
            <a:r>
              <a:rPr lang="en-US"/>
              <a:t>The SE for the slope is smaller when the data are more spread out (more leverage)</a:t>
            </a:r>
          </a:p>
          <a:p>
            <a:endParaRPr lang="en-US"/>
          </a:p>
          <a:p>
            <a:r>
              <a:rPr lang="en-US"/>
              <a:t>The SE for the intercept is the same as that of the mean is mean(x) is 0.</a:t>
            </a:r>
          </a:p>
        </p:txBody>
      </p:sp>
      <p:sp>
        <p:nvSpPr>
          <p:cNvPr id="4" name="Slide Number Placeholder 3"/>
          <p:cNvSpPr>
            <a:spLocks noGrp="1"/>
          </p:cNvSpPr>
          <p:nvPr>
            <p:ph type="sldNum" sz="quarter" idx="5"/>
          </p:nvPr>
        </p:nvSpPr>
        <p:spPr/>
        <p:txBody>
          <a:bodyPr/>
          <a:lstStyle/>
          <a:p>
            <a:fld id="{3539985C-6B1E-BE4B-8B6E-1AD097E07E34}" type="slidenum">
              <a:rPr lang="en-US" smtClean="0"/>
              <a:t>11</a:t>
            </a:fld>
            <a:endParaRPr lang="en-US"/>
          </a:p>
        </p:txBody>
      </p:sp>
    </p:spTree>
    <p:extLst>
      <p:ext uri="{BB962C8B-B14F-4D97-AF65-F5344CB8AC3E}">
        <p14:creationId xmlns:p14="http://schemas.microsoft.com/office/powerpoint/2010/main" val="345921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15</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33</a:t>
            </a:fld>
            <a:endParaRPr lang="en-US"/>
          </a:p>
        </p:txBody>
      </p:sp>
    </p:spTree>
    <p:extLst>
      <p:ext uri="{BB962C8B-B14F-4D97-AF65-F5344CB8AC3E}">
        <p14:creationId xmlns:p14="http://schemas.microsoft.com/office/powerpoint/2010/main" val="598694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Fast_Fourier_transfor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scikit-learn.org/stable/tutorial/statistical_inference/supervised_learn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0.png"/><Relationship Id="rId10" Type="http://schemas.openxmlformats.org/officeDocument/2006/relationships/image" Target="../media/image20.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Science Methods for Clean Energy Research </a:t>
            </a:r>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a:t>Feb 7, 2019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a:t>You will need the HCEPD_100K.csv file (or the path to it) for python example time today </a:t>
            </a:r>
          </a:p>
        </p:txBody>
      </p:sp>
    </p:spTree>
    <p:extLst>
      <p:ext uri="{BB962C8B-B14F-4D97-AF65-F5344CB8AC3E}">
        <p14:creationId xmlns:p14="http://schemas.microsoft.com/office/powerpoint/2010/main" val="38632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A warning: not all regressions are equivalent</a:t>
            </a:r>
            <a:endParaRPr lang="en-US" dirty="0"/>
          </a:p>
        </p:txBody>
      </p:sp>
      <p:pic>
        <p:nvPicPr>
          <p:cNvPr id="6" name="Picture 5">
            <a:extLst>
              <a:ext uri="{FF2B5EF4-FFF2-40B4-BE49-F238E27FC236}">
                <a16:creationId xmlns:a16="http://schemas.microsoft.com/office/drawing/2014/main" id="{6D87F6D6-3D82-4D5D-AAE9-C77DA8699A7E}"/>
              </a:ext>
            </a:extLst>
          </p:cNvPr>
          <p:cNvPicPr>
            <a:picLocks noChangeAspect="1"/>
          </p:cNvPicPr>
          <p:nvPr/>
        </p:nvPicPr>
        <p:blipFill>
          <a:blip r:embed="rId3"/>
          <a:stretch>
            <a:fillRect/>
          </a:stretch>
        </p:blipFill>
        <p:spPr>
          <a:xfrm>
            <a:off x="1482670" y="1965940"/>
            <a:ext cx="5486400" cy="3880773"/>
          </a:xfrm>
          <a:prstGeom prst="rect">
            <a:avLst/>
          </a:prstGeom>
        </p:spPr>
      </p:pic>
      <p:sp>
        <p:nvSpPr>
          <p:cNvPr id="7" name="TextBox 6">
            <a:extLst>
              <a:ext uri="{FF2B5EF4-FFF2-40B4-BE49-F238E27FC236}">
                <a16:creationId xmlns:a16="http://schemas.microsoft.com/office/drawing/2014/main" id="{A9D8DE36-D26D-40E3-A7BD-B2FBBEC40543}"/>
              </a:ext>
            </a:extLst>
          </p:cNvPr>
          <p:cNvSpPr txBox="1"/>
          <p:nvPr/>
        </p:nvSpPr>
        <p:spPr>
          <a:xfrm>
            <a:off x="1823633" y="5662047"/>
            <a:ext cx="5145437" cy="369332"/>
          </a:xfrm>
          <a:prstGeom prst="rect">
            <a:avLst/>
          </a:prstGeom>
          <a:noFill/>
        </p:spPr>
        <p:txBody>
          <a:bodyPr wrap="square" rtlCol="0">
            <a:spAutoFit/>
          </a:bodyPr>
          <a:lstStyle/>
          <a:p>
            <a:r>
              <a:rPr lang="en-US"/>
              <a:t>All the summary lines have intercept=3.0, slope=0.5</a:t>
            </a:r>
          </a:p>
        </p:txBody>
      </p:sp>
      <p:sp>
        <p:nvSpPr>
          <p:cNvPr id="10" name="TextBox 9">
            <a:extLst>
              <a:ext uri="{FF2B5EF4-FFF2-40B4-BE49-F238E27FC236}">
                <a16:creationId xmlns:a16="http://schemas.microsoft.com/office/drawing/2014/main" id="{031EA5CC-5B50-4F7C-AE18-C1FD1938C650}"/>
              </a:ext>
            </a:extLst>
          </p:cNvPr>
          <p:cNvSpPr txBox="1"/>
          <p:nvPr/>
        </p:nvSpPr>
        <p:spPr>
          <a:xfrm>
            <a:off x="46495" y="6426631"/>
            <a:ext cx="2970508" cy="369332"/>
          </a:xfrm>
          <a:prstGeom prst="rect">
            <a:avLst/>
          </a:prstGeom>
          <a:noFill/>
        </p:spPr>
        <p:txBody>
          <a:bodyPr wrap="square" rtlCol="0">
            <a:spAutoFit/>
          </a:bodyPr>
          <a:lstStyle/>
          <a:p>
            <a:r>
              <a:rPr lang="en-US"/>
              <a:t>Adapted from K. Rice (2017)</a:t>
            </a:r>
          </a:p>
        </p:txBody>
      </p:sp>
    </p:spTree>
    <p:extLst>
      <p:ext uri="{BB962C8B-B14F-4D97-AF65-F5344CB8AC3E}">
        <p14:creationId xmlns:p14="http://schemas.microsoft.com/office/powerpoint/2010/main" val="15793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Ways to estimate the uncertainty in the coefficients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There is a simple estimate for the standard error</a:t>
                </a:r>
              </a:p>
              <a:p>
                <a:endParaRPr lang="en-US" dirty="0"/>
              </a:p>
              <a:p>
                <a:endParaRPr lang="en-US" dirty="0"/>
              </a:p>
              <a:p>
                <a:pPr lvl="1"/>
                <a:r>
                  <a:rPr lang="en-US" dirty="0"/>
                  <a:t>Note the variance (</a:t>
                </a:r>
                <a:r>
                  <a:rPr lang="en-US" b="0" i="1" dirty="0">
                    <a:latin typeface="Symbol Tiger Expert" charset="2"/>
                    <a:ea typeface="Symbol Tiger Expert" charset="2"/>
                    <a:cs typeface="Symbol Tiger Expert" charset="2"/>
                  </a:rPr>
                  <a:t>s</a:t>
                </a:r>
                <a:r>
                  <a:rPr lang="en-US" b="0" i="1" baseline="30000" dirty="0">
                    <a:latin typeface="Symbol Tiger Expert" charset="2"/>
                    <a:ea typeface="Symbol Tiger Expert" charset="2"/>
                    <a:cs typeface="Symbol Tiger Expert" charset="2"/>
                  </a:rPr>
                  <a:t>2</a:t>
                </a:r>
                <a:r>
                  <a:rPr lang="en-US" dirty="0"/>
                  <a:t>) is estimated from the RSS as:		 </a:t>
                </a:r>
                <a:endParaRPr lang="en-US" i="1" dirty="0">
                  <a:latin typeface="Cambria Math" charset="0"/>
                  <a:ea typeface="Cambria Math" charset="0"/>
                  <a:cs typeface="Cambria Math" charset="0"/>
                </a:endParaRPr>
              </a:p>
              <a:p>
                <a:pPr marL="457200" lvl="1" indent="0">
                  <a:buNone/>
                </a:pPr>
                <a:r>
                  <a:rPr lang="en-US" dirty="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panose="02040503050406030204" pitchFamily="18"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a:t> (RSE = residual standard error)</a:t>
                </a:r>
              </a:p>
              <a:p>
                <a:endParaRPr lang="en-US" dirty="0"/>
              </a:p>
              <a:p>
                <a:r>
                  <a:rPr lang="en-US" dirty="0"/>
                  <a:t>Given the standard errors (ISL, </a:t>
                </a:r>
                <a:r>
                  <a:rPr lang="en-US" dirty="0" err="1"/>
                  <a:t>eq</a:t>
                </a:r>
                <a:r>
                  <a:rPr lang="en-US" dirty="0"/>
                  <a:t> 3.8), we can estimate the confidence intervals as: </a:t>
                </a:r>
                <a:endParaRPr lang="en-US" i="1" dirty="0">
                  <a:latin typeface="Cambria Math" charset="0"/>
                </a:endParaRPr>
              </a:p>
              <a:p>
                <a:pPr marL="457200" lvl="1" indent="0">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Hypothesis testing on the coefficients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Recall from statistical hypothesis testing, I said that we would revisit </a:t>
                </a:r>
                <a:r>
                  <a:rPr lang="en-US" i="1" dirty="0"/>
                  <a:t>p</a:t>
                </a:r>
                <a:r>
                  <a:rPr lang="en-US" dirty="0"/>
                  <a:t>-values in this section of the class </a:t>
                </a:r>
              </a:p>
              <a:p>
                <a:r>
                  <a:rPr lang="en-US" dirty="0"/>
                  <a:t>Once we have our estimated coefficient values we test the hypothesis</a:t>
                </a:r>
              </a:p>
              <a:p>
                <a:pPr lvl="1"/>
                <a:r>
                  <a:rPr lang="en-US" dirty="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a:t> ,i.e., there is no correlation between x and 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Residual standard error </a:t>
            </a:r>
          </a:p>
          <a:p>
            <a:endParaRPr lang="en-US" dirty="0"/>
          </a:p>
          <a:p>
            <a:endParaRPr lang="en-US" dirty="0"/>
          </a:p>
          <a:p>
            <a:endParaRPr lang="en-US" dirty="0"/>
          </a:p>
          <a:p>
            <a:pPr lvl="1"/>
            <a:r>
              <a:rPr lang="en-US" dirty="0"/>
              <a:t>A measure of the </a:t>
            </a:r>
            <a:r>
              <a:rPr lang="en-US" b="0" dirty="0"/>
              <a:t>lack of fit</a:t>
            </a:r>
            <a:r>
              <a:rPr lang="en-US" dirty="0"/>
              <a:t> of your model (</a:t>
            </a:r>
            <a:r>
              <a:rPr lang="en-US" b="0" u="sng" dirty="0"/>
              <a:t>in units of Y!</a:t>
            </a:r>
            <a:r>
              <a:rPr lang="en-US" dirty="0"/>
              <a:t>)</a:t>
            </a:r>
          </a:p>
          <a:p>
            <a:r>
              <a:rPr lang="en-US" dirty="0"/>
              <a:t>R</a:t>
            </a:r>
            <a:r>
              <a:rPr lang="en-US" baseline="30000" dirty="0"/>
              <a:t>2</a:t>
            </a:r>
            <a:r>
              <a:rPr lang="en-US" dirty="0"/>
              <a:t> statistic </a:t>
            </a:r>
          </a:p>
          <a:p>
            <a:pPr marL="0" indent="0">
              <a:buNone/>
            </a:pPr>
            <a:endParaRPr lang="en-US" dirty="0"/>
          </a:p>
          <a:p>
            <a:pPr lvl="1"/>
            <a:r>
              <a:rPr lang="en-US" dirty="0"/>
              <a:t>A scale invariant measure (0-1 range) that explains ”</a:t>
            </a:r>
            <a:r>
              <a:rPr lang="en-US" b="0" i="1" dirty="0"/>
              <a:t>the proportion of the variability of Y that is explained by X</a:t>
            </a:r>
            <a:r>
              <a:rPr lang="en-US" dirty="0"/>
              <a:t>”</a:t>
            </a:r>
          </a:p>
          <a:p>
            <a:r>
              <a:rPr lang="en-US" sz="1600" dirty="0"/>
              <a:t>TSS measures the total variance in the response Y  , and can be squares thought of as the amount of variability inherent in the response before the regression 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275919"/>
            <a:ext cx="3138854" cy="457200"/>
          </a:xfrm>
          <a:prstGeom prst="rect">
            <a:avLst/>
          </a:prstGeom>
        </p:spPr>
      </p:pic>
      <p:pic>
        <p:nvPicPr>
          <p:cNvPr id="4" name="Picture 3"/>
          <p:cNvPicPr>
            <a:picLocks noChangeAspect="1"/>
          </p:cNvPicPr>
          <p:nvPr/>
        </p:nvPicPr>
        <p:blipFill>
          <a:blip r:embed="rId4"/>
          <a:stretch>
            <a:fillRect/>
          </a:stretch>
        </p:blipFill>
        <p:spPr>
          <a:xfrm>
            <a:off x="5128423" y="4275919"/>
            <a:ext cx="2379518" cy="457200"/>
          </a:xfrm>
          <a:prstGeom prst="rect">
            <a:avLst/>
          </a:prstGeom>
        </p:spPr>
      </p:pic>
    </p:spTree>
    <p:extLst>
      <p:ext uri="{BB962C8B-B14F-4D97-AF65-F5344CB8AC3E}">
        <p14:creationId xmlns:p14="http://schemas.microsoft.com/office/powerpoint/2010/main" val="181854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a:t>
            </a:r>
            <a:r>
              <a:rPr lang="en-US" baseline="30000" dirty="0"/>
              <a:t>2</a:t>
            </a:r>
            <a:r>
              <a:rPr lang="en-US" dirty="0"/>
              <a:t> statistic </a:t>
            </a:r>
          </a:p>
          <a:p>
            <a:endParaRPr lang="en-US" dirty="0"/>
          </a:p>
          <a:p>
            <a:endParaRPr lang="en-US" dirty="0"/>
          </a:p>
          <a:p>
            <a:pPr lvl="1"/>
            <a:r>
              <a:rPr lang="en-US" dirty="0"/>
              <a:t>A scale invariant measure (0-1 range) that explains ”</a:t>
            </a:r>
            <a:r>
              <a:rPr lang="en-US" b="0" i="1" dirty="0"/>
              <a:t>the proportion of the variability of Y that is explained by X</a:t>
            </a:r>
            <a:r>
              <a:rPr lang="en-US" dirty="0"/>
              <a:t>”</a:t>
            </a:r>
          </a:p>
          <a:p>
            <a:pPr marL="0">
              <a:spcBef>
                <a:spcPts val="0"/>
              </a:spcBef>
            </a:pPr>
            <a:r>
              <a:rPr lang="en-US" sz="1600" dirty="0"/>
              <a:t>TSS measures the total variance in the response Y, and can be squares thought of as the amount of variability inherent in the response before the regression is performed</a:t>
            </a:r>
            <a:r>
              <a:rPr lang="en-US" dirty="0"/>
              <a:t>.</a:t>
            </a:r>
          </a:p>
          <a:p>
            <a:pPr marL="0"/>
            <a:endParaRPr lang="en-US" sz="1600" dirty="0"/>
          </a:p>
          <a:p>
            <a:r>
              <a:rPr lang="en-US" sz="1600" dirty="0"/>
              <a:t>RSS is the amount of variability that is left unexplained after performing the regression.</a:t>
            </a:r>
          </a:p>
          <a:p>
            <a:endParaRPr lang="en-US" sz="1600" dirty="0"/>
          </a:p>
          <a:p>
            <a:r>
              <a:rPr lang="en-US" sz="1600" dirty="0"/>
              <a:t>TSS− RSS measures the amount of variability in the response that is explained (or removed) by performing the regression, and R2  measures the proportion of variability in Y that can be explained using X .</a:t>
            </a:r>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Quick example of SLR and P-value calculation with </a:t>
            </a:r>
            <a:r>
              <a:rPr lang="en-US" dirty="0" err="1"/>
              <a:t>scikit</a:t>
            </a:r>
            <a:r>
              <a:rPr lang="en-US" dirty="0"/>
              <a:t>-learn</a:t>
            </a:r>
          </a:p>
        </p:txBody>
      </p:sp>
      <p:sp>
        <p:nvSpPr>
          <p:cNvPr id="3" name="Text Placeholder 2"/>
          <p:cNvSpPr>
            <a:spLocks noGrp="1"/>
          </p:cNvSpPr>
          <p:nvPr>
            <p:ph type="body" sz="quarter" idx="11"/>
          </p:nvPr>
        </p:nvSpPr>
        <p:spPr/>
        <p:txBody>
          <a:bodyPr/>
          <a:lstStyle/>
          <a:p>
            <a:endParaRPr lang="en-US" dirty="0"/>
          </a:p>
          <a:p>
            <a:r>
              <a:rPr lang="en-US" dirty="0"/>
              <a:t>Grab the notebook for today and practice some SLR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a:t>
            </a:r>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1947790" y="1890576"/>
            <a:ext cx="5034901" cy="4066878"/>
          </a:xfrm>
          <a:prstGeom prst="rect">
            <a:avLst/>
          </a:prstGeom>
        </p:spPr>
      </p:pic>
    </p:spTree>
    <p:extLst>
      <p:ext uri="{BB962C8B-B14F-4D97-AF65-F5344CB8AC3E}">
        <p14:creationId xmlns:p14="http://schemas.microsoft.com/office/powerpoint/2010/main" val="162491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The correlation </a:t>
            </a:r>
          </a:p>
          <a:p>
            <a:r>
              <a:rPr lang="en-US" dirty="0"/>
              <a:t>(we will need this in multiple regression)</a:t>
            </a:r>
          </a:p>
        </p:txBody>
      </p:sp>
      <p:sp>
        <p:nvSpPr>
          <p:cNvPr id="3" name="Text Placeholder 2"/>
          <p:cNvSpPr>
            <a:spLocks noGrp="1"/>
          </p:cNvSpPr>
          <p:nvPr>
            <p:ph type="body" sz="quarter" idx="11"/>
          </p:nvPr>
        </p:nvSpPr>
        <p:spPr>
          <a:xfrm>
            <a:off x="659305" y="1736725"/>
            <a:ext cx="8196210" cy="1642579"/>
          </a:xfrm>
        </p:spPr>
        <p:txBody>
          <a:bodyPr/>
          <a:lstStyle/>
          <a:p>
            <a:r>
              <a:rPr lang="en-US" dirty="0"/>
              <a:t>Recall the basic descriptor </a:t>
            </a:r>
            <a:r>
              <a:rPr lang="mr-IN" dirty="0"/>
              <a:t>–</a:t>
            </a:r>
            <a:r>
              <a:rPr lang="en-US" dirty="0"/>
              <a:t> correlation coefficient or simply </a:t>
            </a:r>
            <a:r>
              <a:rPr lang="en-US" b="0" dirty="0"/>
              <a:t>correlation</a:t>
            </a:r>
            <a:r>
              <a:rPr lang="en-US" dirty="0"/>
              <a:t>, which we use to describe trends in our data and relationship between variables </a:t>
            </a:r>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t>
            </a:r>
          </a:p>
        </p:txBody>
      </p:sp>
      <p:sp>
        <p:nvSpPr>
          <p:cNvPr id="3" name="Text Placeholder 2"/>
          <p:cNvSpPr>
            <a:spLocks noGrp="1"/>
          </p:cNvSpPr>
          <p:nvPr>
            <p:ph type="body" sz="quarter" idx="11"/>
          </p:nvPr>
        </p:nvSpPr>
        <p:spPr/>
        <p:txBody>
          <a:bodyPr/>
          <a:lstStyle/>
          <a:p>
            <a:r>
              <a:rPr lang="en-US" dirty="0"/>
              <a:t>Concept: independently assess the variation in Y with different values of X: </a:t>
            </a:r>
          </a:p>
          <a:p>
            <a:endParaRPr lang="en-US" dirty="0"/>
          </a:p>
          <a:p>
            <a:endParaRPr lang="en-US" dirty="0"/>
          </a:p>
          <a:p>
            <a:r>
              <a:rPr lang="en-US" dirty="0"/>
              <a:t>As with SLR, the coefficients are determined by setting the analytical partial derivatives to zero and solving the resultant </a:t>
            </a:r>
            <a:r>
              <a:rPr lang="en-US" i="1" dirty="0"/>
              <a:t>p+1</a:t>
            </a:r>
            <a:r>
              <a:rPr lang="en-US" dirty="0"/>
              <a:t> linear equations</a:t>
            </a:r>
          </a:p>
          <a:p>
            <a:r>
              <a:rPr lang="en-US" dirty="0"/>
              <a:t>As with SLR there is an exact solution </a:t>
            </a:r>
          </a:p>
          <a:p>
            <a:pPr lvl="1"/>
            <a:r>
              <a:rPr lang="en-US" dirty="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 questions with multi-parameter fits</a:t>
            </a:r>
          </a:p>
        </p:txBody>
      </p:sp>
      <p:sp>
        <p:nvSpPr>
          <p:cNvPr id="3" name="Text Placeholder 2"/>
          <p:cNvSpPr>
            <a:spLocks noGrp="1"/>
          </p:cNvSpPr>
          <p:nvPr>
            <p:ph type="body" sz="quarter" idx="11"/>
          </p:nvPr>
        </p:nvSpPr>
        <p:spPr/>
        <p:txBody>
          <a:bodyPr/>
          <a:lstStyle/>
          <a:p>
            <a:r>
              <a:rPr lang="en-US" dirty="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and 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a:t>4 Q directly copied from ISL page 75!</a:t>
            </a:r>
          </a:p>
        </p:txBody>
      </p:sp>
    </p:spTree>
    <p:extLst>
      <p:ext uri="{BB962C8B-B14F-4D97-AF65-F5344CB8AC3E}">
        <p14:creationId xmlns:p14="http://schemas.microsoft.com/office/powerpoint/2010/main" val="7274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Hypothesis Testing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EFFE87-AE82-4274-8F7A-71C95D2D61A3}"/>
                  </a:ext>
                </a:extLst>
              </p:cNvPr>
              <p:cNvSpPr txBox="1"/>
              <p:nvPr/>
            </p:nvSpPr>
            <p:spPr>
              <a:xfrm>
                <a:off x="377126" y="2567552"/>
                <a:ext cx="4287864" cy="2308324"/>
              </a:xfrm>
              <a:prstGeom prst="rect">
                <a:avLst/>
              </a:prstGeom>
              <a:noFill/>
            </p:spPr>
            <p:txBody>
              <a:bodyPr wrap="square" rtlCol="0">
                <a:spAutoFit/>
              </a:bodyPr>
              <a:lstStyle/>
              <a:p>
                <a:pPr marL="342900" indent="-342900">
                  <a:buAutoNum type="arabicPeriod"/>
                </a:pPr>
                <a:r>
                  <a:rPr lang="en-US"/>
                  <a:t>Formulate hypotheses:</a:t>
                </a:r>
              </a:p>
              <a:p>
                <a:pPr marL="800100" lvl="1" indent="-342900">
                  <a:buAutoNum type="arabicPeriod"/>
                </a:pPr>
                <a:r>
                  <a:rPr lang="en-US"/>
                  <a:t>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m:t>
                    </m:r>
                  </m:oMath>
                </a14:m>
                <a:endParaRPr lang="en-US" b="0">
                  <a:ea typeface="Cambria Math" panose="02040503050406030204" pitchFamily="18" charset="0"/>
                </a:endParaRPr>
              </a:p>
              <a:p>
                <a:pPr marL="342900" indent="-342900">
                  <a:buAutoNum type="arabicPeriod"/>
                </a:pPr>
                <a:r>
                  <a:rPr lang="en-US"/>
                  <a:t>Assume distribution and identify relevant test statistic</a:t>
                </a:r>
              </a:p>
              <a:p>
                <a:pPr marL="342900" indent="-342900">
                  <a:buAutoNum type="arabicPeriod"/>
                </a:pPr>
                <a:r>
                  <a:rPr lang="en-US"/>
                  <a:t>Compute p value</a:t>
                </a:r>
              </a:p>
              <a:p>
                <a:pPr marL="342900" indent="-342900">
                  <a:buAutoNum type="arabicPeriod"/>
                </a:pPr>
                <a:r>
                  <a:rPr lang="en-US"/>
                  <a:t>Compare p value to relevant significance values.</a:t>
                </a:r>
              </a:p>
              <a:p>
                <a:pPr marL="342900" indent="-342900">
                  <a:buAutoNum type="arabicPeriod"/>
                </a:pPr>
                <a:r>
                  <a:rPr lang="en-US"/>
                  <a:t>Accept or reject the null hypothesis</a:t>
                </a:r>
              </a:p>
            </p:txBody>
          </p:sp>
        </mc:Choice>
        <mc:Fallback xmlns="">
          <p:sp>
            <p:nvSpPr>
              <p:cNvPr id="2" name="TextBox 1">
                <a:extLst>
                  <a:ext uri="{FF2B5EF4-FFF2-40B4-BE49-F238E27FC236}">
                    <a16:creationId xmlns:a16="http://schemas.microsoft.com/office/drawing/2014/main" id="{6BEFFE87-AE82-4274-8F7A-71C95D2D61A3}"/>
                  </a:ext>
                </a:extLst>
              </p:cNvPr>
              <p:cNvSpPr txBox="1">
                <a:spLocks noRot="1" noChangeAspect="1" noMove="1" noResize="1" noEditPoints="1" noAdjustHandles="1" noChangeArrowheads="1" noChangeShapeType="1" noTextEdit="1"/>
              </p:cNvSpPr>
              <p:nvPr/>
            </p:nvSpPr>
            <p:spPr>
              <a:xfrm>
                <a:off x="377126" y="2567552"/>
                <a:ext cx="4287864" cy="2308324"/>
              </a:xfrm>
              <a:prstGeom prst="rect">
                <a:avLst/>
              </a:prstGeom>
              <a:blipFill>
                <a:blip r:embed="rId2"/>
                <a:stretch>
                  <a:fillRect l="-1280" t="-1319" b="-316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7C8FFA6-9F17-4DCB-A102-30D9A684ECB4}"/>
              </a:ext>
            </a:extLst>
          </p:cNvPr>
          <p:cNvPicPr>
            <a:picLocks noChangeAspect="1"/>
          </p:cNvPicPr>
          <p:nvPr/>
        </p:nvPicPr>
        <p:blipFill rotWithShape="1">
          <a:blip r:embed="rId3"/>
          <a:srcRect l="69522" b="55568"/>
          <a:stretch/>
        </p:blipFill>
        <p:spPr>
          <a:xfrm>
            <a:off x="4185574" y="1931134"/>
            <a:ext cx="2560320" cy="2351563"/>
          </a:xfrm>
          <a:prstGeom prst="rect">
            <a:avLst/>
          </a:prstGeom>
        </p:spPr>
      </p:pic>
      <p:pic>
        <p:nvPicPr>
          <p:cNvPr id="8" name="Picture 7">
            <a:extLst>
              <a:ext uri="{FF2B5EF4-FFF2-40B4-BE49-F238E27FC236}">
                <a16:creationId xmlns:a16="http://schemas.microsoft.com/office/drawing/2014/main" id="{EE3CC081-C325-4D4C-913B-624B2E40D956}"/>
              </a:ext>
            </a:extLst>
          </p:cNvPr>
          <p:cNvPicPr>
            <a:picLocks noChangeAspect="1"/>
          </p:cNvPicPr>
          <p:nvPr/>
        </p:nvPicPr>
        <p:blipFill>
          <a:blip r:embed="rId4"/>
          <a:stretch>
            <a:fillRect/>
          </a:stretch>
        </p:blipFill>
        <p:spPr>
          <a:xfrm>
            <a:off x="4612252" y="4214615"/>
            <a:ext cx="3746500" cy="1524000"/>
          </a:xfrm>
          <a:prstGeom prst="rect">
            <a:avLst/>
          </a:prstGeom>
        </p:spPr>
      </p:pic>
      <p:pic>
        <p:nvPicPr>
          <p:cNvPr id="9" name="Picture 8">
            <a:extLst>
              <a:ext uri="{FF2B5EF4-FFF2-40B4-BE49-F238E27FC236}">
                <a16:creationId xmlns:a16="http://schemas.microsoft.com/office/drawing/2014/main" id="{E871B7B1-8099-4D12-B654-C148536B9FB0}"/>
              </a:ext>
            </a:extLst>
          </p:cNvPr>
          <p:cNvPicPr>
            <a:picLocks noChangeAspect="1"/>
          </p:cNvPicPr>
          <p:nvPr/>
        </p:nvPicPr>
        <p:blipFill rotWithShape="1">
          <a:blip r:embed="rId5"/>
          <a:srcRect r="52922" b="39767"/>
          <a:stretch/>
        </p:blipFill>
        <p:spPr>
          <a:xfrm>
            <a:off x="6583680" y="2077479"/>
            <a:ext cx="2560320" cy="2268356"/>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Big picture concepts</a:t>
            </a:r>
          </a:p>
        </p:txBody>
      </p:sp>
      <p:sp>
        <p:nvSpPr>
          <p:cNvPr id="3" name="Text Placeholder 2"/>
          <p:cNvSpPr>
            <a:spLocks noGrp="1"/>
          </p:cNvSpPr>
          <p:nvPr>
            <p:ph type="body" sz="quarter" idx="11"/>
          </p:nvPr>
        </p:nvSpPr>
        <p:spPr/>
        <p:txBody>
          <a:bodyPr/>
          <a:lstStyle/>
          <a:p>
            <a:r>
              <a:rPr lang="en-US" dirty="0"/>
              <a:t>Tempting to simply add one term for each feature in X and see how good of a fit we obtain, but that doesn’t give us much inference</a:t>
            </a:r>
          </a:p>
          <a:p>
            <a:r>
              <a:rPr lang="en-US" dirty="0"/>
              <a:t>There is a huge risk of </a:t>
            </a:r>
            <a:r>
              <a:rPr lang="en-US" b="0" dirty="0"/>
              <a:t>overfitting</a:t>
            </a:r>
            <a:r>
              <a:rPr lang="en-US" dirty="0"/>
              <a:t> with using a lot of parameters! </a:t>
            </a:r>
          </a:p>
          <a:p>
            <a:r>
              <a:rPr lang="en-US" dirty="0"/>
              <a:t>We can use a new type of hypothesis test to find out if </a:t>
            </a:r>
            <a:r>
              <a:rPr lang="en-US" b="0" dirty="0"/>
              <a:t>any</a:t>
            </a:r>
            <a:r>
              <a:rPr lang="en-US" dirty="0"/>
              <a:t> of the parameters are significant</a:t>
            </a:r>
          </a:p>
          <a:p>
            <a:r>
              <a:rPr lang="en-US" dirty="0"/>
              <a:t>We can use some algorithms (</a:t>
            </a:r>
            <a:r>
              <a:rPr lang="en-US" b="0" dirty="0"/>
              <a:t>selection algorithms</a:t>
            </a:r>
            <a:r>
              <a:rPr lang="en-US" dirty="0"/>
              <a:t>) to try and reduce the number of parameters</a:t>
            </a:r>
          </a:p>
        </p:txBody>
      </p:sp>
    </p:spTree>
    <p:extLst>
      <p:ext uri="{BB962C8B-B14F-4D97-AF65-F5344CB8AC3E}">
        <p14:creationId xmlns:p14="http://schemas.microsoft.com/office/powerpoint/2010/main" val="19160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60209" y="1777185"/>
                <a:ext cx="8196210" cy="4015497"/>
              </a:xfrm>
            </p:spPr>
            <p:txBody>
              <a:bodyPr/>
              <a:lstStyle/>
              <a:p>
                <a:r>
                  <a:rPr lang="en-US" dirty="0"/>
                  <a:t>With large number of parameters (</a:t>
                </a:r>
                <a:r>
                  <a:rPr lang="en-US" i="1" dirty="0">
                    <a:latin typeface="times new roman" charset="0"/>
                  </a:rPr>
                  <a:t>p</a:t>
                </a:r>
                <a:r>
                  <a:rPr lang="en-US" dirty="0"/>
                  <a:t>) it is not useful to individually hypothesis test on the individual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a:p>
              <a:p>
                <a:pPr lvl="1"/>
                <a:r>
                  <a:rPr lang="en-US" dirty="0"/>
                  <a:t>Consider p=100, and the following hypothesis is true: </a:t>
                </a:r>
              </a:p>
              <a:p>
                <a:pPr lvl="1"/>
                <a:endParaRPr lang="en-US" dirty="0"/>
              </a:p>
              <a:p>
                <a:pPr lvl="1"/>
                <a:endParaRPr lang="en-US" dirty="0"/>
              </a:p>
              <a:p>
                <a:pPr lvl="1"/>
                <a:r>
                  <a:rPr lang="en-US" dirty="0"/>
                  <a:t>By random chance, you can expect 5% of the individual P-values to be below 0.05! </a:t>
                </a:r>
              </a:p>
              <a:p>
                <a:pPr lvl="1"/>
                <a:r>
                  <a:rPr lang="en-US" dirty="0"/>
                  <a:t>Instead we can evaluate the entire hypothesis in one go using the F-statistic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The F-statistic has a </a:t>
            </a:r>
            <a:r>
              <a:rPr lang="en-US" b="0" dirty="0"/>
              <a:t>penalty</a:t>
            </a:r>
            <a:r>
              <a:rPr lang="en-US" dirty="0"/>
              <a:t> for increasing the number of parameters (this should make sense!) </a:t>
            </a:r>
          </a:p>
          <a:p>
            <a:r>
              <a:rPr lang="en-US" dirty="0"/>
              <a:t>Recall from the t-statistic, we had a specific recipe to test the hypothesis at a certain significance level (e.g., </a:t>
            </a:r>
            <a:r>
              <a:rPr lang="en-US" dirty="0">
                <a:latin typeface="symbol" charset="2"/>
              </a:rPr>
              <a:t>a</a:t>
            </a:r>
            <a:r>
              <a:rPr lang="en-US" dirty="0"/>
              <a:t>=0.05)</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 How large does the F-statistic need to be before we can reject H0  and conclude that there is a relationship?</a:t>
            </a:r>
          </a:p>
          <a:p>
            <a:r>
              <a:rPr lang="en-US" dirty="0"/>
              <a:t>It turns out that the answer depends on the values of n  and p.</a:t>
            </a:r>
          </a:p>
          <a:p>
            <a:pPr lvl="1"/>
            <a:r>
              <a:rPr lang="en-US" dirty="0"/>
              <a:t>N  is large, an F-statistic that is just a little larger than 1 might still provide evidence against H0.</a:t>
            </a:r>
          </a:p>
          <a:p>
            <a:pPr lvl="1"/>
            <a:r>
              <a:rPr lang="en-US" dirty="0"/>
              <a:t>A larger F-statistic is needed to reject H0  if n is small. </a:t>
            </a:r>
          </a:p>
          <a:p>
            <a:r>
              <a:rPr lang="en-US" dirty="0"/>
              <a:t>Generally use stats software to find P(F) to get </a:t>
            </a:r>
            <a:r>
              <a:rPr lang="en-US" i="1" dirty="0"/>
              <a:t>p-</a:t>
            </a:r>
            <a:r>
              <a:rPr lang="en-US" dirty="0"/>
              <a:t>value</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165908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a:t>Which of the variables are important?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a:t>Once we have some idea that at least one of the variables are important, how might we figure out what variables matter? </a:t>
                </a:r>
              </a:p>
              <a:p>
                <a:r>
                  <a:rPr lang="en-US" dirty="0"/>
                  <a:t>Two basic concepts</a:t>
                </a:r>
              </a:p>
              <a:p>
                <a:pPr lvl="1"/>
                <a:r>
                  <a:rPr lang="en-US" dirty="0"/>
                  <a:t>Forward selection: </a:t>
                </a:r>
                <a:r>
                  <a:rPr lang="en-US" b="0" dirty="0"/>
                  <a:t>start with a null model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a:t>) and add to it and find the min RSS </a:t>
                </a:r>
                <a:endParaRPr lang="en-US" dirty="0"/>
              </a:p>
              <a:p>
                <a:pPr lvl="1"/>
                <a:r>
                  <a:rPr lang="en-US" dirty="0"/>
                  <a:t>Backward selection: </a:t>
                </a:r>
                <a:r>
                  <a:rPr lang="en-US" b="0" dirty="0"/>
                  <a:t>start with complete model (max </a:t>
                </a:r>
                <a:r>
                  <a:rPr lang="en-US" b="0" i="1" dirty="0">
                    <a:latin typeface="times new roman" charset="0"/>
                  </a:rPr>
                  <a:t>p</a:t>
                </a:r>
                <a:r>
                  <a:rPr lang="en-US" b="0" dirty="0"/>
                  <a:t>) and remove, in order, variables w/largest P-values</a:t>
                </a:r>
                <a:endParaRPr lang="en-US" dirty="0"/>
              </a:p>
              <a:p>
                <a:pPr lvl="1"/>
                <a:r>
                  <a:rPr lang="en-US" dirty="0"/>
                  <a:t>The algorithm continues until a stopping rule is reached</a:t>
                </a:r>
              </a:p>
              <a:p>
                <a:r>
                  <a:rPr lang="en-US" dirty="0"/>
                  <a:t>Selection algorithms foreshadow a need for more sophisticated methods (</a:t>
                </a:r>
                <a:r>
                  <a:rPr lang="en-US" sz="1800" b="0" dirty="0"/>
                  <a:t>subset selection and regularization</a:t>
                </a:r>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103"/>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Residual squared error (RSE) in MLR</a:t>
            </a:r>
          </a:p>
        </p:txBody>
      </p:sp>
      <p:sp>
        <p:nvSpPr>
          <p:cNvPr id="3" name="Text Placeholder 2"/>
          <p:cNvSpPr>
            <a:spLocks noGrp="1"/>
          </p:cNvSpPr>
          <p:nvPr>
            <p:ph type="body" sz="quarter" idx="11"/>
          </p:nvPr>
        </p:nvSpPr>
        <p:spPr/>
        <p:txBody>
          <a:bodyPr/>
          <a:lstStyle/>
          <a:p>
            <a:r>
              <a:rPr lang="en-US" dirty="0"/>
              <a:t>Our error metric for the goodness of fit of the model also includes a penalty for increasing </a:t>
            </a:r>
            <a:r>
              <a:rPr lang="en-US" b="0" i="1" dirty="0">
                <a:latin typeface="times new roman" charset="0"/>
              </a:rPr>
              <a:t>p</a:t>
            </a:r>
            <a:r>
              <a:rPr lang="en-US" dirty="0"/>
              <a:t> compared to n</a:t>
            </a:r>
          </a:p>
          <a:p>
            <a:endParaRPr lang="en-US" dirty="0"/>
          </a:p>
          <a:p>
            <a:endParaRPr lang="en-US" dirty="0"/>
          </a:p>
          <a:p>
            <a:endParaRPr lang="en-US" dirty="0"/>
          </a:p>
          <a:p>
            <a:r>
              <a:rPr lang="en-US" dirty="0"/>
              <a:t>With an multiple linear regression model in hand, you can make predictions and also trivially add confidence intervals, just as with simple linear regression</a:t>
            </a:r>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When good assumptions go bad </a:t>
            </a:r>
          </a:p>
        </p:txBody>
      </p:sp>
      <p:sp>
        <p:nvSpPr>
          <p:cNvPr id="3" name="Text Placeholder 2"/>
          <p:cNvSpPr>
            <a:spLocks noGrp="1"/>
          </p:cNvSpPr>
          <p:nvPr>
            <p:ph type="body" sz="quarter" idx="11"/>
          </p:nvPr>
        </p:nvSpPr>
        <p:spPr/>
        <p:txBody>
          <a:bodyPr/>
          <a:lstStyle/>
          <a:p>
            <a:r>
              <a:rPr lang="en-US" dirty="0"/>
              <a:t>We haven’t discussed it in detail but there are three key assumptions that have been used to build our linear regression model: </a:t>
            </a:r>
          </a:p>
          <a:p>
            <a:pPr lvl="1"/>
            <a:r>
              <a:rPr lang="en-US" dirty="0"/>
              <a:t>Errors are uncorrelated and normally distributed </a:t>
            </a:r>
          </a:p>
          <a:p>
            <a:pPr lvl="1"/>
            <a:r>
              <a:rPr lang="en-US" dirty="0"/>
              <a:t>The variance of the error (in Y) is independent of where we are in X</a:t>
            </a:r>
          </a:p>
          <a:p>
            <a:pPr lvl="1"/>
            <a:r>
              <a:rPr lang="en-US" dirty="0"/>
              <a:t>Liner relationship between X and Y (</a:t>
            </a:r>
            <a:r>
              <a:rPr lang="en-US" b="0" dirty="0"/>
              <a:t>the predictor-response relationship</a:t>
            </a:r>
            <a:r>
              <a:rPr lang="en-US" dirty="0"/>
              <a:t>) </a:t>
            </a:r>
          </a:p>
          <a:p>
            <a:pPr lvl="1"/>
            <a:r>
              <a:rPr lang="en-US" dirty="0"/>
              <a:t>Individual contributions of your X’s are piecewise additive to the response </a:t>
            </a:r>
          </a:p>
          <a:p>
            <a:r>
              <a:rPr lang="en-US" dirty="0"/>
              <a:t>These assumptions underlie many methods we commonly use! </a:t>
            </a:r>
          </a:p>
        </p:txBody>
      </p:sp>
    </p:spTree>
    <p:extLst>
      <p:ext uri="{BB962C8B-B14F-4D97-AF65-F5344CB8AC3E}">
        <p14:creationId xmlns:p14="http://schemas.microsoft.com/office/powerpoint/2010/main" val="119367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Understanding correlation in error	</a:t>
            </a:r>
          </a:p>
        </p:txBody>
      </p:sp>
      <p:sp>
        <p:nvSpPr>
          <p:cNvPr id="3" name="Text Placeholder 2"/>
          <p:cNvSpPr>
            <a:spLocks noGrp="1"/>
          </p:cNvSpPr>
          <p:nvPr>
            <p:ph type="body" sz="quarter" idx="11"/>
          </p:nvPr>
        </p:nvSpPr>
        <p:spPr/>
        <p:txBody>
          <a:bodyPr/>
          <a:lstStyle/>
          <a:p>
            <a:r>
              <a:rPr lang="en-US" dirty="0"/>
              <a:t>The most common way that error becomes correlated is with time series data </a:t>
            </a:r>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Identifying correlation in error </a:t>
            </a:r>
          </a:p>
        </p:txBody>
      </p:sp>
      <p:sp>
        <p:nvSpPr>
          <p:cNvPr id="3" name="Text Placeholder 2"/>
          <p:cNvSpPr>
            <a:spLocks noGrp="1"/>
          </p:cNvSpPr>
          <p:nvPr>
            <p:ph type="body" sz="quarter" idx="11"/>
          </p:nvPr>
        </p:nvSpPr>
        <p:spPr/>
        <p:txBody>
          <a:bodyPr/>
          <a:lstStyle/>
          <a:p>
            <a:r>
              <a:rPr lang="en-US" dirty="0"/>
              <a:t>Note that the plot in the last slide was residual vs. observation (</a:t>
            </a:r>
            <a:r>
              <a:rPr lang="en-US" b="0" dirty="0"/>
              <a:t>always a good idea to plot this in addition to a histogram of your residuals </a:t>
            </a:r>
            <a:r>
              <a:rPr lang="mr-IN" b="0" dirty="0"/>
              <a:t>–</a:t>
            </a:r>
            <a:r>
              <a:rPr lang="en-US" b="0" dirty="0"/>
              <a:t> both whether our assumptions are in line</a:t>
            </a:r>
            <a:r>
              <a:rPr lang="en-US" dirty="0"/>
              <a:t>)</a:t>
            </a:r>
          </a:p>
          <a:p>
            <a:r>
              <a:rPr lang="en-US" dirty="0"/>
              <a:t>Introduction and practical implementation of methods to deal w/correlated errors is beyond scope of this class but we can discuss a few principles</a:t>
            </a:r>
          </a:p>
          <a:p>
            <a:pPr lvl="1"/>
            <a:r>
              <a:rPr lang="en-US" dirty="0"/>
              <a:t>The </a:t>
            </a:r>
            <a:r>
              <a:rPr lang="en-US" b="0" dirty="0"/>
              <a:t>autocorrelation</a:t>
            </a:r>
            <a:r>
              <a:rPr lang="en-US" dirty="0"/>
              <a:t> time </a:t>
            </a:r>
            <a:r>
              <a:rPr lang="en-US" b="0" dirty="0"/>
              <a:t>is the correlation of a signal with a delayed copy of itself as a function of delay. </a:t>
            </a:r>
          </a:p>
          <a:p>
            <a:pPr lvl="2"/>
            <a:r>
              <a:rPr lang="en-US" b="0" dirty="0"/>
              <a:t> </a:t>
            </a:r>
            <a:r>
              <a:rPr lang="en-US" b="0" dirty="0">
                <a:hlinkClick r:id="rId2" tooltip="Fast Fourier transform"/>
              </a:rPr>
              <a:t>Fast Fourier transforms</a:t>
            </a:r>
            <a:r>
              <a:rPr lang="en-US" b="0" dirty="0"/>
              <a:t> (FFT)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Nonlinear variance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This phenomena is known as </a:t>
                </a:r>
                <a:r>
                  <a:rPr lang="en-US" b="0" dirty="0"/>
                  <a:t>heteroscedasticity  </a:t>
                </a:r>
                <a:endParaRPr lang="en-US" dirty="0"/>
              </a:p>
              <a:p>
                <a:r>
                  <a:rPr lang="en-US" dirty="0"/>
                  <a:t>Transform data (as in Fig 3.11) </a:t>
                </a:r>
              </a:p>
              <a:p>
                <a:r>
                  <a:rPr lang="en-US" dirty="0"/>
                  <a:t>Weigh the observables by their variance (e.g.,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Outline</a:t>
            </a:r>
          </a:p>
        </p:txBody>
      </p:sp>
      <p:sp>
        <p:nvSpPr>
          <p:cNvPr id="3" name="Text Placeholder 2"/>
          <p:cNvSpPr>
            <a:spLocks noGrp="1"/>
          </p:cNvSpPr>
          <p:nvPr>
            <p:ph type="body" sz="quarter" idx="11"/>
          </p:nvPr>
        </p:nvSpPr>
        <p:spPr>
          <a:xfrm>
            <a:off x="660209" y="1736725"/>
            <a:ext cx="8196210" cy="4015497"/>
          </a:xfrm>
        </p:spPr>
        <p:txBody>
          <a:bodyPr/>
          <a:lstStyle/>
          <a:p>
            <a:r>
              <a:rPr lang="en-US" dirty="0"/>
              <a:t>Simple linear regression</a:t>
            </a:r>
          </a:p>
          <a:p>
            <a:pPr lvl="1"/>
            <a:r>
              <a:rPr lang="en-US" dirty="0"/>
              <a:t>The model</a:t>
            </a:r>
          </a:p>
          <a:p>
            <a:pPr lvl="1"/>
            <a:r>
              <a:rPr lang="en-US" dirty="0"/>
              <a:t>The training </a:t>
            </a:r>
          </a:p>
          <a:p>
            <a:pPr lvl="1"/>
            <a:r>
              <a:rPr lang="en-US" dirty="0"/>
              <a:t>The error</a:t>
            </a:r>
          </a:p>
          <a:p>
            <a:pPr lvl="2"/>
            <a:r>
              <a:rPr lang="en-US" dirty="0"/>
              <a:t>In the coefficients</a:t>
            </a:r>
          </a:p>
          <a:p>
            <a:pPr lvl="2"/>
            <a:r>
              <a:rPr lang="en-US" dirty="0"/>
              <a:t>In the model </a:t>
            </a:r>
          </a:p>
          <a:p>
            <a:pPr lvl="1"/>
            <a:r>
              <a:rPr lang="en-US" dirty="0"/>
              <a:t>Making predictions with the model </a:t>
            </a:r>
          </a:p>
          <a:p>
            <a:r>
              <a:rPr lang="en-US" dirty="0"/>
              <a:t>Multiple regression  </a:t>
            </a:r>
          </a:p>
        </p:txBody>
      </p:sp>
    </p:spTree>
    <p:extLst>
      <p:ext uri="{BB962C8B-B14F-4D97-AF65-F5344CB8AC3E}">
        <p14:creationId xmlns:p14="http://schemas.microsoft.com/office/powerpoint/2010/main" val="968537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 to nonlinear regression</a:t>
            </a:r>
          </a:p>
        </p:txBody>
      </p:sp>
      <p:sp>
        <p:nvSpPr>
          <p:cNvPr id="3" name="Text Placeholder 2"/>
          <p:cNvSpPr>
            <a:spLocks noGrp="1"/>
          </p:cNvSpPr>
          <p:nvPr>
            <p:ph type="body" sz="quarter" idx="11"/>
          </p:nvPr>
        </p:nvSpPr>
        <p:spPr/>
        <p:txBody>
          <a:bodyPr/>
          <a:lstStyle/>
          <a:p>
            <a:r>
              <a:rPr lang="en-US" dirty="0"/>
              <a:t>Sometimes your variables have a clear non-linear dependence on the response </a:t>
            </a:r>
          </a:p>
          <a:p>
            <a:r>
              <a:rPr lang="en-US" dirty="0"/>
              <a:t>This is especially clear when you look at the residuals (ISL Fig 3.9) </a:t>
            </a:r>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types nonlinear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Sometimes a simple variable transformation can take care of nonlinear terms in our regression (e.g.,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a:t>In these cases we can use the same pipeline/framework for large scale MLR approaches </a:t>
                </a:r>
              </a:p>
              <a:p>
                <a:pPr lvl="1"/>
                <a:r>
                  <a:rPr lang="en-US" dirty="0"/>
                  <a:t>This would be performed </a:t>
                </a:r>
                <a:r>
                  <a:rPr lang="en-US" b="0" dirty="0"/>
                  <a:t>prior</a:t>
                </a:r>
                <a:r>
                  <a:rPr lang="en-US" dirty="0"/>
                  <a:t> to training your model</a:t>
                </a:r>
              </a:p>
              <a:p>
                <a:r>
                  <a:rPr lang="en-US" dirty="0"/>
                  <a:t>Sometimes there is a clear co-dependence (</a:t>
                </a:r>
                <a:r>
                  <a:rPr lang="en-US" b="0" dirty="0"/>
                  <a:t>interaction</a:t>
                </a:r>
                <a:r>
                  <a:rPr lang="en-US" dirty="0"/>
                  <a:t>) on several of your features/variables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Where to go when you have a true nonlinear model to fit/train? </a:t>
            </a:r>
          </a:p>
        </p:txBody>
      </p:sp>
      <p:sp>
        <p:nvSpPr>
          <p:cNvPr id="3" name="Text Placeholder 2"/>
          <p:cNvSpPr>
            <a:spLocks noGrp="1"/>
          </p:cNvSpPr>
          <p:nvPr>
            <p:ph type="body" sz="quarter" idx="11"/>
          </p:nvPr>
        </p:nvSpPr>
        <p:spPr/>
        <p:txBody>
          <a:bodyPr/>
          <a:lstStyle/>
          <a:p>
            <a:r>
              <a:rPr lang="en-US" dirty="0"/>
              <a:t>In general, the packages in </a:t>
            </a:r>
            <a:r>
              <a:rPr lang="en-US" dirty="0" err="1"/>
              <a:t>scikit</a:t>
            </a:r>
            <a:r>
              <a:rPr lang="en-US" dirty="0"/>
              <a:t>-learn work for general linear (single or multiple) or very specific types of nonlinear (e.g., splines) models of Y </a:t>
            </a:r>
          </a:p>
          <a:p>
            <a:pPr lvl="1"/>
            <a:r>
              <a:rPr lang="en-US" dirty="0"/>
              <a:t>The reason why has to do with speed of model solution and large training data set sizes </a:t>
            </a:r>
          </a:p>
          <a:p>
            <a:pPr lvl="1"/>
            <a:endParaRPr lang="en-US" dirty="0"/>
          </a:p>
          <a:p>
            <a:r>
              <a:rPr lang="en-US" dirty="0"/>
              <a:t>Other Python packages can also perform regression</a:t>
            </a:r>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Moving from exact solution to finding a minimum MSE </a:t>
            </a:r>
          </a:p>
        </p:txBody>
      </p:sp>
      <p:sp>
        <p:nvSpPr>
          <p:cNvPr id="3" name="Text Placeholder 2"/>
          <p:cNvSpPr>
            <a:spLocks noGrp="1"/>
          </p:cNvSpPr>
          <p:nvPr>
            <p:ph type="body" sz="quarter" idx="11"/>
          </p:nvPr>
        </p:nvSpPr>
        <p:spPr/>
        <p:txBody>
          <a:bodyPr/>
          <a:lstStyle/>
          <a:p>
            <a:r>
              <a:rPr lang="en-US" dirty="0"/>
              <a:t>When we leave the world of ”exact solutions”, we are then confined to using numerical solutions to find the minimum value of MSE(</a:t>
            </a:r>
            <a:r>
              <a:rPr lang="en-US" dirty="0">
                <a:latin typeface="symbol" charset="2"/>
              </a:rPr>
              <a:t>b</a:t>
            </a:r>
            <a:r>
              <a:rPr lang="en-US" baseline="-25000" dirty="0"/>
              <a:t>i</a:t>
            </a:r>
            <a:r>
              <a:rPr lang="en-US" dirty="0"/>
              <a:t>)</a:t>
            </a:r>
          </a:p>
          <a:p>
            <a:r>
              <a:rPr lang="en-US" dirty="0"/>
              <a:t>Do we need an initial guess? (yes!) </a:t>
            </a:r>
          </a:p>
          <a:p>
            <a:pPr lvl="1"/>
            <a:r>
              <a:rPr lang="en-US" dirty="0"/>
              <a:t>What should it be? </a:t>
            </a:r>
          </a:p>
          <a:p>
            <a:r>
              <a:rPr lang="en-US" dirty="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Other topics / suggestions </a:t>
            </a:r>
          </a:p>
        </p:txBody>
      </p:sp>
      <p:sp>
        <p:nvSpPr>
          <p:cNvPr id="3" name="Text Placeholder 2"/>
          <p:cNvSpPr>
            <a:spLocks noGrp="1"/>
          </p:cNvSpPr>
          <p:nvPr>
            <p:ph type="body" sz="quarter" idx="11"/>
          </p:nvPr>
        </p:nvSpPr>
        <p:spPr/>
        <p:txBody>
          <a:bodyPr/>
          <a:lstStyle/>
          <a:p>
            <a:r>
              <a:rPr lang="en-US" dirty="0"/>
              <a:t>Chapter 3 of ISL is strongly suggested to read carefully (maybe multiple times) </a:t>
            </a:r>
          </a:p>
          <a:p>
            <a:r>
              <a:rPr lang="en-US" dirty="0"/>
              <a:t>Additional topics we didn’t cover</a:t>
            </a:r>
          </a:p>
          <a:p>
            <a:pPr lvl="1"/>
            <a:r>
              <a:rPr lang="en-US" dirty="0"/>
              <a:t>Outliers and high leverage points in your training set </a:t>
            </a:r>
          </a:p>
          <a:p>
            <a:pPr lvl="1"/>
            <a:r>
              <a:rPr lang="en-US" dirty="0"/>
              <a:t>Collinearity </a:t>
            </a:r>
          </a:p>
          <a:p>
            <a:pPr lvl="1"/>
            <a:r>
              <a:rPr lang="en-US" dirty="0"/>
              <a:t>More about nonlinear regression </a:t>
            </a:r>
          </a:p>
          <a:p>
            <a:pPr lvl="1"/>
            <a:r>
              <a:rPr lang="en-US" dirty="0"/>
              <a:t>AND MANY MORE! </a:t>
            </a:r>
          </a:p>
        </p:txBody>
      </p:sp>
    </p:spTree>
    <p:extLst>
      <p:ext uri="{BB962C8B-B14F-4D97-AF65-F5344CB8AC3E}">
        <p14:creationId xmlns:p14="http://schemas.microsoft.com/office/powerpoint/2010/main" val="1465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Logistic Regression</a:t>
            </a:r>
            <a:endParaRPr lang="en-US" dirty="0"/>
          </a:p>
        </p:txBody>
      </p:sp>
    </p:spTree>
    <p:extLst>
      <p:ext uri="{BB962C8B-B14F-4D97-AF65-F5344CB8AC3E}">
        <p14:creationId xmlns:p14="http://schemas.microsoft.com/office/powerpoint/2010/main" val="138999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Suppose you have </a:t>
                </a:r>
                <a:r>
                  <a:rPr lang="en-US" u="sng" dirty="0"/>
                  <a:t>one</a:t>
                </a:r>
                <a:r>
                  <a:rPr lang="en-US" dirty="0"/>
                  <a:t> set of data and you have to decide how to break it into pieces for </a:t>
                </a:r>
                <a:r>
                  <a:rPr lang="en-US" b="0" dirty="0"/>
                  <a:t>training</a:t>
                </a:r>
                <a:r>
                  <a:rPr lang="en-US" dirty="0"/>
                  <a:t> and </a:t>
                </a:r>
                <a:r>
                  <a:rPr lang="en-US" b="0" dirty="0"/>
                  <a:t>validation </a:t>
                </a:r>
              </a:p>
              <a:p>
                <a:r>
                  <a:rPr lang="en-US" dirty="0"/>
                  <a:t>Simplest approach is the “validation set” , just break it into two pieces </a:t>
                </a:r>
              </a:p>
              <a:p>
                <a:r>
                  <a:rPr lang="en-US" dirty="0"/>
                  <a:t>Example (Fig 5.2) looking at variations on </a:t>
                </a:r>
                <a:r>
                  <a:rPr lang="en-US" i="1" dirty="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a:t>Left: </a:t>
            </a:r>
            <a:r>
              <a:rPr lang="en-US" u="sng" dirty="0"/>
              <a:t>training </a:t>
            </a:r>
            <a:r>
              <a:rPr lang="en-US" dirty="0"/>
              <a:t>MSE vs n for one data set</a:t>
            </a:r>
          </a:p>
          <a:p>
            <a:r>
              <a:rPr lang="en-US" dirty="0"/>
              <a:t>Right: </a:t>
            </a:r>
            <a:r>
              <a:rPr lang="en-US" u="sng" dirty="0"/>
              <a:t>training </a:t>
            </a:r>
            <a:r>
              <a:rPr lang="en-US" dirty="0"/>
              <a:t>MSE vs n for 10 validation sets</a:t>
            </a:r>
          </a:p>
          <a:p>
            <a:endParaRPr lang="en-US" dirty="0"/>
          </a:p>
          <a:p>
            <a:r>
              <a:rPr lang="en-US" b="1" dirty="0"/>
              <a:t>Riddle me this</a:t>
            </a:r>
            <a:r>
              <a:rPr lang="en-US" dirty="0"/>
              <a:t>, how many ways are there to choose two 500 data sets from 1000?</a:t>
            </a:r>
          </a:p>
        </p:txBody>
      </p:sp>
    </p:spTree>
    <p:extLst>
      <p:ext uri="{BB962C8B-B14F-4D97-AF65-F5344CB8AC3E}">
        <p14:creationId xmlns:p14="http://schemas.microsoft.com/office/powerpoint/2010/main" val="354178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Since you only use a portion of your data in the training, the ”validation set” approach will tend to </a:t>
            </a:r>
            <a:r>
              <a:rPr lang="en-US" b="0" dirty="0"/>
              <a:t>overestimate</a:t>
            </a:r>
            <a:r>
              <a:rPr lang="en-US" dirty="0"/>
              <a:t> your error! </a:t>
            </a:r>
          </a:p>
          <a:p>
            <a:r>
              <a:rPr lang="en-US" dirty="0"/>
              <a:t>Leave One Out Cross Validation approach</a:t>
            </a:r>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LOOCV is way more accurate (Fig 5.4), but more computationally expensive!  </a:t>
            </a:r>
          </a:p>
          <a:p>
            <a:r>
              <a:rPr lang="en-US" dirty="0"/>
              <a:t>An alternate is to break the data into larger pieces than n and n-1 </a:t>
            </a:r>
          </a:p>
          <a:p>
            <a:r>
              <a:rPr lang="en-US" dirty="0"/>
              <a:t>We break it into “k” folds of data, e.g. 5-fold. The 1</a:t>
            </a:r>
            <a:r>
              <a:rPr lang="en-US" baseline="30000" dirty="0"/>
              <a:t>st</a:t>
            </a:r>
            <a:r>
              <a:rPr lang="en-US" dirty="0"/>
              <a:t> set is saved for </a:t>
            </a:r>
            <a:r>
              <a:rPr lang="en-US" b="0" dirty="0"/>
              <a:t>validation</a:t>
            </a:r>
            <a:r>
              <a:rPr lang="en-US" dirty="0"/>
              <a:t>, remaining k-1 sets are used for </a:t>
            </a:r>
            <a:r>
              <a:rPr lang="en-US" b="0" dirty="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a:p>
          <a:p>
            <a:r>
              <a:rPr lang="en-US" dirty="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a:p>
          <a:p>
            <a:r>
              <a:rPr lang="en-US" dirty="0"/>
              <a:t>Bias variance tradeoff relates the simplification of a model to avoid overfitting to the complexity of a model to avoid </a:t>
            </a:r>
            <a:r>
              <a:rPr lang="en-US" dirty="0" err="1"/>
              <a:t>underfitting</a:t>
            </a:r>
            <a:r>
              <a:rPr lang="en-US" dirty="0"/>
              <a:t>.</a:t>
            </a:r>
          </a:p>
        </p:txBody>
      </p:sp>
    </p:spTree>
    <p:extLst>
      <p:ext uri="{BB962C8B-B14F-4D97-AF65-F5344CB8AC3E}">
        <p14:creationId xmlns:p14="http://schemas.microsoft.com/office/powerpoint/2010/main" val="210811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Regression</a:t>
            </a:r>
          </a:p>
        </p:txBody>
      </p:sp>
      <p:pic>
        <p:nvPicPr>
          <p:cNvPr id="4" name="Picture 3"/>
          <p:cNvPicPr>
            <a:picLocks noChangeAspect="1"/>
          </p:cNvPicPr>
          <p:nvPr/>
        </p:nvPicPr>
        <p:blipFill>
          <a:blip r:embed="rId3"/>
          <a:stretch>
            <a:fillRect/>
          </a:stretch>
        </p:blipFill>
        <p:spPr>
          <a:xfrm>
            <a:off x="484910" y="1650937"/>
            <a:ext cx="8271164" cy="4657187"/>
          </a:xfrm>
          <a:prstGeom prst="rect">
            <a:avLst/>
          </a:prstGeom>
        </p:spPr>
      </p:pic>
    </p:spTree>
    <p:extLst>
      <p:ext uri="{BB962C8B-B14F-4D97-AF65-F5344CB8AC3E}">
        <p14:creationId xmlns:p14="http://schemas.microsoft.com/office/powerpoint/2010/main" val="205712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r>
              <a:rPr lang="en-US" dirty="0"/>
              <a:t>Empirically people usually use 5 or 10 folds to avoid too much bias or variance in their resampling algorithm </a:t>
            </a:r>
          </a:p>
          <a:p>
            <a:r>
              <a:rPr lang="en-US" dirty="0"/>
              <a:t>This is a great way to get a true estimate of your model’s MSE </a:t>
            </a:r>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a:t>Fig 5.6 revisits Fig 2.9 in the context of k-fold cross validation  </a:t>
            </a:r>
          </a:p>
        </p:txBody>
      </p:sp>
    </p:spTree>
    <p:extLst>
      <p:ext uri="{BB962C8B-B14F-4D97-AF65-F5344CB8AC3E}">
        <p14:creationId xmlns:p14="http://schemas.microsoft.com/office/powerpoint/2010/main" val="1447093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Logistic regression for classification</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74928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p:txBody>
          <a:bodyPr/>
          <a:lstStyle/>
          <a:p>
            <a:pPr marL="0" indent="0">
              <a:buNone/>
            </a:pPr>
            <a:r>
              <a:rPr lang="en-US" dirty="0"/>
              <a:t>Consider the data below (ISL Fig 4.1), we are trying to make a guess as to whether someone will default on a loan on the basis of their bank account balance and income level</a:t>
            </a:r>
          </a:p>
          <a:p>
            <a:pPr marL="0" indent="0">
              <a:buNone/>
            </a:pPr>
            <a:endParaRPr lang="en-US" dirty="0"/>
          </a:p>
          <a:p>
            <a:pPr marL="0" indent="0">
              <a:buNone/>
            </a:pPr>
            <a:r>
              <a:rPr lang="en-US" dirty="0"/>
              <a:t>Questions? </a:t>
            </a:r>
          </a:p>
        </p:txBody>
      </p:sp>
      <p:sp>
        <p:nvSpPr>
          <p:cNvPr id="4" name="Text Placeholder 3"/>
          <p:cNvSpPr>
            <a:spLocks noGrp="1"/>
          </p:cNvSpPr>
          <p:nvPr>
            <p:ph type="body" sz="quarter" idx="12"/>
          </p:nvPr>
        </p:nvSpPr>
        <p:spPr/>
        <p:txBody>
          <a:bodyPr/>
          <a:lstStyle/>
          <a:p>
            <a:r>
              <a:rPr lang="en-US" dirty="0"/>
              <a:t>Key concepts</a:t>
            </a:r>
          </a:p>
        </p:txBody>
      </p:sp>
      <p:pic>
        <p:nvPicPr>
          <p:cNvPr id="5" name="Picture 4"/>
          <p:cNvPicPr>
            <a:picLocks noChangeAspect="1"/>
          </p:cNvPicPr>
          <p:nvPr/>
        </p:nvPicPr>
        <p:blipFill>
          <a:blip r:embed="rId2"/>
          <a:stretch>
            <a:fillRect/>
          </a:stretch>
        </p:blipFill>
        <p:spPr>
          <a:xfrm>
            <a:off x="3314700" y="3907064"/>
            <a:ext cx="5829300" cy="2832100"/>
          </a:xfrm>
          <a:prstGeom prst="rect">
            <a:avLst/>
          </a:prstGeom>
        </p:spPr>
      </p:pic>
    </p:spTree>
    <p:extLst>
      <p:ext uri="{BB962C8B-B14F-4D97-AF65-F5344CB8AC3E}">
        <p14:creationId xmlns:p14="http://schemas.microsoft.com/office/powerpoint/2010/main" val="57735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659305" y="1828800"/>
            <a:ext cx="8197114" cy="4301525"/>
          </a:xfrm>
        </p:spPr>
        <p:txBody>
          <a:bodyPr/>
          <a:lstStyle/>
          <a:p>
            <a:r>
              <a:rPr lang="en-US" dirty="0"/>
              <a:t>As we said in class, performing regression on discrete classes is arbitrary (</a:t>
            </a:r>
            <a:r>
              <a:rPr lang="en-US" b="0" dirty="0"/>
              <a:t>what are the outputs we assign to Yes/No and why?</a:t>
            </a:r>
            <a:r>
              <a:rPr lang="en-US" dirty="0"/>
              <a:t>) </a:t>
            </a:r>
          </a:p>
          <a:p>
            <a:r>
              <a:rPr lang="en-US" dirty="0"/>
              <a:t>One caveat is the binary (two level response). Here we can always use a 0/1 coding! </a:t>
            </a:r>
          </a:p>
          <a:p>
            <a:r>
              <a:rPr lang="en-US" dirty="0"/>
              <a:t>Lets look at simple regression on this data</a:t>
            </a:r>
          </a:p>
        </p:txBody>
      </p:sp>
      <p:pic>
        <p:nvPicPr>
          <p:cNvPr id="5" name="Picture 4"/>
          <p:cNvPicPr>
            <a:picLocks noChangeAspect="1"/>
          </p:cNvPicPr>
          <p:nvPr/>
        </p:nvPicPr>
        <p:blipFill>
          <a:blip r:embed="rId2"/>
          <a:stretch>
            <a:fillRect/>
          </a:stretch>
        </p:blipFill>
        <p:spPr>
          <a:xfrm>
            <a:off x="4711960" y="4585907"/>
            <a:ext cx="4432040" cy="2153257"/>
          </a:xfrm>
          <a:prstGeom prst="rect">
            <a:avLst/>
          </a:prstGeom>
        </p:spPr>
      </p:pic>
    </p:spTree>
    <p:extLst>
      <p:ext uri="{BB962C8B-B14F-4D97-AF65-F5344CB8AC3E}">
        <p14:creationId xmlns:p14="http://schemas.microsoft.com/office/powerpoint/2010/main" val="428785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16703" y="5844575"/>
            <a:ext cx="3975100" cy="571500"/>
          </a:xfrm>
          <a:prstGeom prst="rect">
            <a:avLst/>
          </a:prstGeom>
        </p:spPr>
      </p:pic>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429209" y="2006082"/>
            <a:ext cx="5728996" cy="4124243"/>
          </a:xfrm>
        </p:spPr>
        <p:txBody>
          <a:bodyPr/>
          <a:lstStyle/>
          <a:p>
            <a:r>
              <a:rPr lang="en-US" sz="1700" dirty="0"/>
              <a:t>Fig 4.2 (left) shows us the outcome of simple linear regression using a 0/1 coding for the probability of default (0.0 or 1.0) </a:t>
            </a:r>
          </a:p>
          <a:p>
            <a:r>
              <a:rPr lang="en-US" sz="1700" dirty="0"/>
              <a:t>What does the model predict for Balance &lt; $500? </a:t>
            </a:r>
          </a:p>
          <a:p>
            <a:endParaRPr lang="en-US" sz="1700" dirty="0"/>
          </a:p>
          <a:p>
            <a:pPr marL="0" indent="0">
              <a:buNone/>
            </a:pPr>
            <a:endParaRPr lang="en-US" sz="1700" dirty="0"/>
          </a:p>
        </p:txBody>
      </p:sp>
      <p:pic>
        <p:nvPicPr>
          <p:cNvPr id="6" name="Picture 5"/>
          <p:cNvPicPr>
            <a:picLocks noChangeAspect="1"/>
          </p:cNvPicPr>
          <p:nvPr/>
        </p:nvPicPr>
        <p:blipFill>
          <a:blip r:embed="rId3"/>
          <a:stretch>
            <a:fillRect/>
          </a:stretch>
        </p:blipFill>
        <p:spPr>
          <a:xfrm>
            <a:off x="6158204" y="1730667"/>
            <a:ext cx="2817184" cy="2206228"/>
          </a:xfrm>
          <a:prstGeom prst="rect">
            <a:avLst/>
          </a:prstGeom>
        </p:spPr>
      </p:pic>
      <p:pic>
        <p:nvPicPr>
          <p:cNvPr id="7" name="Picture 6"/>
          <p:cNvPicPr>
            <a:picLocks noChangeAspect="1"/>
          </p:cNvPicPr>
          <p:nvPr/>
        </p:nvPicPr>
        <p:blipFill>
          <a:blip r:embed="rId4"/>
          <a:stretch>
            <a:fillRect/>
          </a:stretch>
        </p:blipFill>
        <p:spPr>
          <a:xfrm>
            <a:off x="6227641" y="4108111"/>
            <a:ext cx="2916359" cy="2264467"/>
          </a:xfrm>
          <a:prstGeom prst="rect">
            <a:avLst/>
          </a:prstGeom>
        </p:spPr>
      </p:pic>
      <p:sp>
        <p:nvSpPr>
          <p:cNvPr id="9" name="Text Placeholder 2">
            <a:extLst>
              <a:ext uri="{FF2B5EF4-FFF2-40B4-BE49-F238E27FC236}">
                <a16:creationId xmlns:a16="http://schemas.microsoft.com/office/drawing/2014/main" id="{2ABCB787-5CBB-4016-88FB-050F09D763F3}"/>
              </a:ext>
            </a:extLst>
          </p:cNvPr>
          <p:cNvSpPr txBox="1">
            <a:spLocks/>
          </p:cNvSpPr>
          <p:nvPr/>
        </p:nvSpPr>
        <p:spPr>
          <a:xfrm>
            <a:off x="463927" y="3608124"/>
            <a:ext cx="5728996" cy="412424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700"/>
          </a:p>
          <a:p>
            <a:r>
              <a:rPr lang="en-US" sz="1700"/>
              <a:t>Fig 4.2 (right) shows us the outcome of regression using a different functional form to describe situation where our variables are bounded between 0 and 1 </a:t>
            </a:r>
          </a:p>
          <a:p>
            <a:r>
              <a:rPr lang="en-US" sz="1700"/>
              <a:t>This is modeled using the </a:t>
            </a:r>
            <a:r>
              <a:rPr lang="en-US" sz="1700" b="0"/>
              <a:t>logistic function</a:t>
            </a:r>
            <a:r>
              <a:rPr lang="en-US" sz="1700"/>
              <a:t>, which lets us sensibly answer this question: “</a:t>
            </a:r>
            <a:r>
              <a:rPr lang="en-US" sz="1700" b="0"/>
              <a:t>what is the probability of default given some balance?</a:t>
            </a:r>
            <a:r>
              <a:rPr lang="en-US" sz="1700"/>
              <a:t>” </a:t>
            </a:r>
            <a:endParaRPr lang="en-US" sz="1700" dirty="0"/>
          </a:p>
        </p:txBody>
      </p:sp>
    </p:spTree>
    <p:extLst>
      <p:ext uri="{BB962C8B-B14F-4D97-AF65-F5344CB8AC3E}">
        <p14:creationId xmlns:p14="http://schemas.microsoft.com/office/powerpoint/2010/main" val="29581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logistic function </a:t>
            </a:r>
          </a:p>
        </p:txBody>
      </p:sp>
      <p:sp>
        <p:nvSpPr>
          <p:cNvPr id="7" name="Text Placeholder 6"/>
          <p:cNvSpPr>
            <a:spLocks noGrp="1"/>
          </p:cNvSpPr>
          <p:nvPr>
            <p:ph type="body" sz="quarter" idx="11"/>
          </p:nvPr>
        </p:nvSpPr>
        <p:spPr>
          <a:xfrm>
            <a:off x="659305" y="1736725"/>
            <a:ext cx="7952850" cy="3936287"/>
          </a:xfrm>
        </p:spPr>
        <p:txBody>
          <a:bodyPr/>
          <a:lstStyle/>
          <a:p>
            <a:r>
              <a:rPr lang="en-US" dirty="0"/>
              <a:t>The logistic equation (4.2) provides a smooth transition between 0 and 1 </a:t>
            </a:r>
          </a:p>
        </p:txBody>
      </p:sp>
      <p:pic>
        <p:nvPicPr>
          <p:cNvPr id="8" name="Picture 7"/>
          <p:cNvPicPr>
            <a:picLocks noChangeAspect="1"/>
          </p:cNvPicPr>
          <p:nvPr/>
        </p:nvPicPr>
        <p:blipFill>
          <a:blip r:embed="rId3"/>
          <a:stretch>
            <a:fillRect/>
          </a:stretch>
        </p:blipFill>
        <p:spPr>
          <a:xfrm>
            <a:off x="954684" y="3091000"/>
            <a:ext cx="5424390" cy="766873"/>
          </a:xfrm>
          <a:prstGeom prst="rect">
            <a:avLst/>
          </a:prstGeom>
        </p:spPr>
      </p:pic>
      <p:pic>
        <p:nvPicPr>
          <p:cNvPr id="9" name="Picture 8"/>
          <p:cNvPicPr>
            <a:picLocks noChangeAspect="1"/>
          </p:cNvPicPr>
          <p:nvPr/>
        </p:nvPicPr>
        <p:blipFill>
          <a:blip r:embed="rId4"/>
          <a:stretch>
            <a:fillRect/>
          </a:stretch>
        </p:blipFill>
        <p:spPr>
          <a:xfrm>
            <a:off x="995192" y="2575192"/>
            <a:ext cx="5343375" cy="513041"/>
          </a:xfrm>
          <a:prstGeom prst="rect">
            <a:avLst/>
          </a:prstGeom>
        </p:spPr>
      </p:pic>
      <p:sp>
        <p:nvSpPr>
          <p:cNvPr id="12" name="TextBox 11"/>
          <p:cNvSpPr txBox="1"/>
          <p:nvPr/>
        </p:nvSpPr>
        <p:spPr>
          <a:xfrm>
            <a:off x="6674453" y="2724539"/>
            <a:ext cx="1811807" cy="923330"/>
          </a:xfrm>
          <a:prstGeom prst="rect">
            <a:avLst/>
          </a:prstGeom>
          <a:noFill/>
        </p:spPr>
        <p:txBody>
          <a:bodyPr wrap="square" rtlCol="0">
            <a:spAutoFit/>
          </a:bodyPr>
          <a:lstStyle/>
          <a:p>
            <a:r>
              <a:rPr lang="en-US" dirty="0"/>
              <a:t>Compare simple linear model and logistic </a:t>
            </a:r>
            <a:r>
              <a:rPr lang="en-US" dirty="0" err="1"/>
              <a:t>eq</a:t>
            </a:r>
            <a:endParaRPr lang="en-US" dirty="0"/>
          </a:p>
        </p:txBody>
      </p:sp>
      <p:grpSp>
        <p:nvGrpSpPr>
          <p:cNvPr id="15" name="Group 14"/>
          <p:cNvGrpSpPr/>
          <p:nvPr/>
        </p:nvGrpSpPr>
        <p:grpSpPr>
          <a:xfrm>
            <a:off x="1206730" y="3804120"/>
            <a:ext cx="7657471" cy="1345784"/>
            <a:chOff x="1206730" y="3804120"/>
            <a:chExt cx="7657471" cy="1345784"/>
          </a:xfrm>
        </p:grpSpPr>
        <p:pic>
          <p:nvPicPr>
            <p:cNvPr id="10" name="Picture 9"/>
            <p:cNvPicPr>
              <a:picLocks noChangeAspect="1"/>
            </p:cNvPicPr>
            <p:nvPr/>
          </p:nvPicPr>
          <p:blipFill>
            <a:blip r:embed="rId5"/>
            <a:stretch>
              <a:fillRect/>
            </a:stretch>
          </p:blipFill>
          <p:spPr>
            <a:xfrm>
              <a:off x="1206730" y="3804120"/>
              <a:ext cx="5271796" cy="767671"/>
            </a:xfrm>
            <a:prstGeom prst="rect">
              <a:avLst/>
            </a:prstGeom>
          </p:spPr>
        </p:pic>
        <p:sp>
          <p:nvSpPr>
            <p:cNvPr id="13" name="TextBox 12"/>
            <p:cNvSpPr txBox="1"/>
            <p:nvPr/>
          </p:nvSpPr>
          <p:spPr>
            <a:xfrm>
              <a:off x="6600953" y="3966074"/>
              <a:ext cx="2263248" cy="369332"/>
            </a:xfrm>
            <a:prstGeom prst="rect">
              <a:avLst/>
            </a:prstGeom>
            <a:noFill/>
          </p:spPr>
          <p:txBody>
            <a:bodyPr wrap="none" rtlCol="0">
              <a:spAutoFit/>
            </a:bodyPr>
            <a:lstStyle/>
            <a:p>
              <a:r>
                <a:rPr lang="en-US" dirty="0"/>
                <a:t>In terms of the “odds”</a:t>
              </a:r>
            </a:p>
          </p:txBody>
        </p:sp>
        <p:sp>
          <p:nvSpPr>
            <p:cNvPr id="14" name="TextBox 13"/>
            <p:cNvSpPr txBox="1"/>
            <p:nvPr/>
          </p:nvSpPr>
          <p:spPr>
            <a:xfrm>
              <a:off x="1595534" y="4503573"/>
              <a:ext cx="6890726" cy="646331"/>
            </a:xfrm>
            <a:prstGeom prst="rect">
              <a:avLst/>
            </a:prstGeom>
            <a:noFill/>
          </p:spPr>
          <p:txBody>
            <a:bodyPr wrap="square" rtlCol="0">
              <a:spAutoFit/>
            </a:bodyPr>
            <a:lstStyle/>
            <a:p>
              <a:r>
                <a:rPr lang="en-US" dirty="0"/>
                <a:t>Can anyone define “odds”? If your probability of success is 1 in 5 (0.2) , your odds of success are 1 in 4:  0.2 / (1-.2) = .25 </a:t>
              </a:r>
            </a:p>
          </p:txBody>
        </p:sp>
      </p:grpSp>
      <p:grpSp>
        <p:nvGrpSpPr>
          <p:cNvPr id="17" name="Group 16"/>
          <p:cNvGrpSpPr/>
          <p:nvPr/>
        </p:nvGrpSpPr>
        <p:grpSpPr>
          <a:xfrm>
            <a:off x="926812" y="5145185"/>
            <a:ext cx="6351066" cy="1378364"/>
            <a:chOff x="926812" y="5145185"/>
            <a:chExt cx="6351066" cy="1378364"/>
          </a:xfrm>
        </p:grpSpPr>
        <p:pic>
          <p:nvPicPr>
            <p:cNvPr id="11" name="Picture 10"/>
            <p:cNvPicPr>
              <a:picLocks noChangeAspect="1"/>
            </p:cNvPicPr>
            <p:nvPr/>
          </p:nvPicPr>
          <p:blipFill>
            <a:blip r:embed="rId6"/>
            <a:stretch>
              <a:fillRect/>
            </a:stretch>
          </p:blipFill>
          <p:spPr>
            <a:xfrm>
              <a:off x="926812" y="5145185"/>
              <a:ext cx="5551714" cy="794995"/>
            </a:xfrm>
            <a:prstGeom prst="rect">
              <a:avLst/>
            </a:prstGeom>
          </p:spPr>
        </p:pic>
        <p:sp>
          <p:nvSpPr>
            <p:cNvPr id="16" name="Rectangle 15"/>
            <p:cNvSpPr/>
            <p:nvPr/>
          </p:nvSpPr>
          <p:spPr>
            <a:xfrm>
              <a:off x="1595534" y="5877218"/>
              <a:ext cx="5682344" cy="646331"/>
            </a:xfrm>
            <a:prstGeom prst="rect">
              <a:avLst/>
            </a:prstGeom>
          </p:spPr>
          <p:txBody>
            <a:bodyPr wrap="square">
              <a:spAutoFit/>
            </a:bodyPr>
            <a:lstStyle/>
            <a:p>
              <a:r>
                <a:rPr lang="en-US" dirty="0"/>
                <a:t>Log of the odds is the “logit”, relates the change in log of odds of success w/change in X</a:t>
              </a:r>
            </a:p>
          </p:txBody>
        </p:sp>
      </p:grpSp>
    </p:spTree>
    <p:extLst>
      <p:ext uri="{BB962C8B-B14F-4D97-AF65-F5344CB8AC3E}">
        <p14:creationId xmlns:p14="http://schemas.microsoft.com/office/powerpoint/2010/main" val="28687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Is the logistic model a classifier?</a:t>
            </a:r>
          </a:p>
        </p:txBody>
      </p:sp>
      <p:sp>
        <p:nvSpPr>
          <p:cNvPr id="3" name="Text Placeholder 2"/>
          <p:cNvSpPr>
            <a:spLocks noGrp="1"/>
          </p:cNvSpPr>
          <p:nvPr>
            <p:ph type="body" sz="quarter" idx="11"/>
          </p:nvPr>
        </p:nvSpPr>
        <p:spPr>
          <a:xfrm>
            <a:off x="659305" y="1736725"/>
            <a:ext cx="8196210" cy="4776042"/>
          </a:xfrm>
        </p:spPr>
        <p:txBody>
          <a:bodyPr/>
          <a:lstStyle/>
          <a:p>
            <a:r>
              <a:rPr lang="en-US" dirty="0"/>
              <a:t>Yes! </a:t>
            </a:r>
          </a:p>
          <a:p>
            <a:r>
              <a:rPr lang="en-US" dirty="0"/>
              <a:t>Given a class situation “e.g., default vs. non-default”, the logistic model can take a set of </a:t>
            </a:r>
            <a:r>
              <a:rPr lang="en-US" b="0" dirty="0"/>
              <a:t>training data </a:t>
            </a:r>
            <a:r>
              <a:rPr lang="en-US" dirty="0"/>
              <a:t>and give a function that makes a </a:t>
            </a:r>
            <a:r>
              <a:rPr lang="en-US" b="0" dirty="0"/>
              <a:t>prediction</a:t>
            </a:r>
            <a:r>
              <a:rPr lang="en-US" dirty="0"/>
              <a:t> about what class a new or different input would be in </a:t>
            </a:r>
          </a:p>
          <a:p>
            <a:pPr lvl="1"/>
            <a:r>
              <a:rPr lang="en-US" b="0" dirty="0"/>
              <a:t>P &lt; 0.5 = no default </a:t>
            </a:r>
            <a:r>
              <a:rPr lang="en-US" dirty="0"/>
              <a:t>vs. </a:t>
            </a:r>
            <a:r>
              <a:rPr lang="en-US" b="0" dirty="0"/>
              <a:t>P &gt;= 0.5 default </a:t>
            </a:r>
          </a:p>
          <a:p>
            <a:r>
              <a:rPr lang="en-US" dirty="0"/>
              <a:t>We can also use a binary response (e.g., 0 vs 1) and train a </a:t>
            </a:r>
            <a:r>
              <a:rPr lang="en-US" b="0" dirty="0"/>
              <a:t>multiple logistic </a:t>
            </a:r>
            <a:r>
              <a:rPr lang="en-US" dirty="0"/>
              <a:t>model (e.g., many </a:t>
            </a:r>
            <a:r>
              <a:rPr lang="en-US" b="0" dirty="0"/>
              <a:t>X</a:t>
            </a:r>
            <a:r>
              <a:rPr lang="en-US" b="0" baseline="-25000" dirty="0"/>
              <a:t>i</a:t>
            </a:r>
            <a:r>
              <a:rPr lang="en-US" dirty="0"/>
              <a:t>)</a:t>
            </a:r>
          </a:p>
          <a:p>
            <a:r>
              <a:rPr lang="en-US" dirty="0"/>
              <a:t>We could also use </a:t>
            </a:r>
            <a:r>
              <a:rPr lang="en-US" b="0" dirty="0"/>
              <a:t>multinomial logistic </a:t>
            </a:r>
            <a:r>
              <a:rPr lang="en-US" dirty="0"/>
              <a:t>models to describe a situation with &gt;2 classes</a:t>
            </a:r>
          </a:p>
        </p:txBody>
      </p:sp>
    </p:spTree>
    <p:extLst>
      <p:ext uri="{BB962C8B-B14F-4D97-AF65-F5344CB8AC3E}">
        <p14:creationId xmlns:p14="http://schemas.microsoft.com/office/powerpoint/2010/main" val="123673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Basic concept of logistic regression </a:t>
            </a:r>
          </a:p>
          <a:p>
            <a:r>
              <a:rPr lang="en-US" sz="2600" dirty="0"/>
              <a:t>(much more next two weeks on regression!)</a:t>
            </a:r>
          </a:p>
        </p:txBody>
      </p:sp>
      <p:sp>
        <p:nvSpPr>
          <p:cNvPr id="2" name="Text Placeholder 1"/>
          <p:cNvSpPr>
            <a:spLocks noGrp="1"/>
          </p:cNvSpPr>
          <p:nvPr>
            <p:ph type="body" sz="quarter" idx="11"/>
          </p:nvPr>
        </p:nvSpPr>
        <p:spPr/>
        <p:txBody>
          <a:bodyPr/>
          <a:lstStyle/>
          <a:p>
            <a:r>
              <a:rPr lang="en-US" dirty="0"/>
              <a:t>For reasons we won’t discuss in detail standard regression models don’t work well on the logistic equation.</a:t>
            </a:r>
          </a:p>
          <a:p>
            <a:r>
              <a:rPr lang="en-US" dirty="0"/>
              <a:t>But we still need to determine our coefficients: </a:t>
            </a:r>
            <a:r>
              <a:rPr lang="en-US" i="1" dirty="0">
                <a:latin typeface="symbol" charset="2"/>
              </a:rPr>
              <a:t>b</a:t>
            </a:r>
            <a:r>
              <a:rPr lang="en-US" i="1" baseline="-25000" dirty="0">
                <a:latin typeface="times new roman" charset="0"/>
              </a:rPr>
              <a:t>i</a:t>
            </a:r>
          </a:p>
          <a:p>
            <a:r>
              <a:rPr lang="en-US" dirty="0"/>
              <a:t>This is done through a procedure called </a:t>
            </a:r>
            <a:r>
              <a:rPr lang="en-US" b="0" dirty="0"/>
              <a:t>maximum likelihood estimation</a:t>
            </a:r>
          </a:p>
          <a:p>
            <a:pPr lvl="1"/>
            <a:r>
              <a:rPr lang="en-US" dirty="0"/>
              <a:t>The basic idea is that we seek to find the set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maximizes the probability of making the correct prediction</a:t>
            </a:r>
          </a:p>
        </p:txBody>
      </p:sp>
    </p:spTree>
    <p:extLst>
      <p:ext uri="{BB962C8B-B14F-4D97-AF65-F5344CB8AC3E}">
        <p14:creationId xmlns:p14="http://schemas.microsoft.com/office/powerpoint/2010/main" val="28474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Simple illustration of MLE</a:t>
            </a:r>
            <a:endParaRPr lang="en-US" sz="2600" dirty="0"/>
          </a:p>
        </p:txBody>
      </p:sp>
      <p:sp>
        <p:nvSpPr>
          <p:cNvPr id="2" name="Text Placeholder 1"/>
          <p:cNvSpPr>
            <a:spLocks noGrp="1"/>
          </p:cNvSpPr>
          <p:nvPr>
            <p:ph type="body" sz="quarter" idx="11"/>
          </p:nvPr>
        </p:nvSpPr>
        <p:spPr>
          <a:xfrm>
            <a:off x="659305" y="1736725"/>
            <a:ext cx="8196210" cy="4925332"/>
          </a:xfrm>
        </p:spPr>
        <p:txBody>
          <a:bodyPr/>
          <a:lstStyle/>
          <a:p>
            <a:r>
              <a:rPr lang="en-US" dirty="0"/>
              <a:t>The likelihood function can be defined in terms of the product of all the probabilities</a:t>
            </a:r>
          </a:p>
          <a:p>
            <a:pPr lvl="1"/>
            <a:r>
              <a:rPr lang="en-US" dirty="0"/>
              <a:t>In the case of the binary (0 vs 1) scenario: </a:t>
            </a:r>
          </a:p>
          <a:p>
            <a:pPr lvl="1"/>
            <a:endParaRPr lang="en-US" dirty="0"/>
          </a:p>
          <a:p>
            <a:pPr lvl="1"/>
            <a:endParaRPr lang="en-US" dirty="0"/>
          </a:p>
          <a:p>
            <a:pPr lvl="1"/>
            <a:endParaRPr lang="en-US" dirty="0"/>
          </a:p>
          <a:p>
            <a:pPr lvl="1"/>
            <a:r>
              <a:rPr lang="en-US" dirty="0"/>
              <a:t>Recall each probability is defined by our logistic </a:t>
            </a:r>
            <a:r>
              <a:rPr lang="en-US" dirty="0" err="1"/>
              <a:t>eq</a:t>
            </a:r>
            <a:r>
              <a:rPr lang="en-US" dirty="0"/>
              <a:t>: </a:t>
            </a:r>
          </a:p>
          <a:p>
            <a:pPr lvl="1"/>
            <a:endParaRPr lang="en-US" dirty="0"/>
          </a:p>
          <a:p>
            <a:pPr lvl="1"/>
            <a:endParaRPr lang="en-US" dirty="0"/>
          </a:p>
          <a:p>
            <a:pPr lvl="1"/>
            <a:endParaRPr lang="en-US" dirty="0"/>
          </a:p>
          <a:p>
            <a:pPr lvl="1"/>
            <a:r>
              <a:rPr lang="en-US" dirty="0"/>
              <a:t>We seek the values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 4.5 </a:t>
            </a:r>
          </a:p>
        </p:txBody>
      </p:sp>
      <p:pic>
        <p:nvPicPr>
          <p:cNvPr id="3" name="Picture 2"/>
          <p:cNvPicPr>
            <a:picLocks noChangeAspect="1"/>
          </p:cNvPicPr>
          <p:nvPr/>
        </p:nvPicPr>
        <p:blipFill>
          <a:blip r:embed="rId2"/>
          <a:stretch>
            <a:fillRect/>
          </a:stretch>
        </p:blipFill>
        <p:spPr>
          <a:xfrm>
            <a:off x="1576874" y="3100403"/>
            <a:ext cx="7407502" cy="811196"/>
          </a:xfrm>
          <a:prstGeom prst="rect">
            <a:avLst/>
          </a:prstGeom>
        </p:spPr>
      </p:pic>
      <p:pic>
        <p:nvPicPr>
          <p:cNvPr id="6" name="Picture 5"/>
          <p:cNvPicPr>
            <a:picLocks noChangeAspect="1"/>
          </p:cNvPicPr>
          <p:nvPr/>
        </p:nvPicPr>
        <p:blipFill>
          <a:blip r:embed="rId3"/>
          <a:stretch>
            <a:fillRect/>
          </a:stretch>
        </p:blipFill>
        <p:spPr>
          <a:xfrm>
            <a:off x="2270299" y="4516017"/>
            <a:ext cx="5832539" cy="824575"/>
          </a:xfrm>
          <a:prstGeom prst="rect">
            <a:avLst/>
          </a:prstGeom>
        </p:spPr>
      </p:pic>
    </p:spTree>
    <p:extLst>
      <p:ext uri="{BB962C8B-B14F-4D97-AF65-F5344CB8AC3E}">
        <p14:creationId xmlns:p14="http://schemas.microsoft.com/office/powerpoint/2010/main" val="552159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We saw earlier that there is a python library “</a:t>
            </a:r>
            <a:r>
              <a:rPr lang="en-US" dirty="0" err="1"/>
              <a:t>sklearn</a:t>
            </a:r>
            <a:r>
              <a:rPr lang="en-US" dirty="0"/>
              <a:t>” (</a:t>
            </a:r>
            <a:r>
              <a:rPr lang="en-US" dirty="0" err="1"/>
              <a:t>sci</a:t>
            </a:r>
            <a:r>
              <a:rPr lang="en-US" dirty="0"/>
              <a:t>-kit learn), that can be used to perform machine learning techniques</a:t>
            </a:r>
          </a:p>
          <a:p>
            <a:pPr lvl="1"/>
            <a:r>
              <a:rPr lang="en-US" dirty="0"/>
              <a:t>Monday example: KNN </a:t>
            </a:r>
          </a:p>
          <a:p>
            <a:pPr lvl="1"/>
            <a:r>
              <a:rPr lang="en-US" dirty="0"/>
              <a:t>We will use many other ML methods from </a:t>
            </a:r>
            <a:r>
              <a:rPr lang="en-US" dirty="0" err="1"/>
              <a:t>sklearn</a:t>
            </a:r>
            <a:r>
              <a:rPr lang="en-US" dirty="0"/>
              <a:t> this quarter</a:t>
            </a:r>
          </a:p>
          <a:p>
            <a:pPr lvl="1"/>
            <a:r>
              <a:rPr lang="en-US" dirty="0"/>
              <a:t>Sometimes practice in class, sometimes practice on HW, sometimes example in class notes </a:t>
            </a:r>
          </a:p>
          <a:p>
            <a:pPr lvl="1"/>
            <a:endParaRPr lang="en-US" dirty="0"/>
          </a:p>
        </p:txBody>
      </p:sp>
    </p:spTree>
    <p:extLst>
      <p:ext uri="{BB962C8B-B14F-4D97-AF65-F5344CB8AC3E}">
        <p14:creationId xmlns:p14="http://schemas.microsoft.com/office/powerpoint/2010/main" val="90462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Regression with KNN</a:t>
            </a:r>
          </a:p>
        </p:txBody>
      </p:sp>
      <p:sp>
        <p:nvSpPr>
          <p:cNvPr id="3" name="Text Placeholder 2"/>
          <p:cNvSpPr>
            <a:spLocks noGrp="1"/>
          </p:cNvSpPr>
          <p:nvPr>
            <p:ph type="body" sz="quarter" idx="11"/>
          </p:nvPr>
        </p:nvSpPr>
        <p:spPr/>
        <p:txBody>
          <a:bodyPr/>
          <a:lstStyle/>
          <a:p>
            <a:r>
              <a:rPr lang="en-US" dirty="0"/>
              <a:t>How would you do it?</a:t>
            </a:r>
          </a:p>
        </p:txBody>
      </p:sp>
      <p:pic>
        <p:nvPicPr>
          <p:cNvPr id="4" name="Picture 3"/>
          <p:cNvPicPr>
            <a:picLocks noChangeAspect="1"/>
          </p:cNvPicPr>
          <p:nvPr/>
        </p:nvPicPr>
        <p:blipFill>
          <a:blip r:embed="rId2"/>
          <a:stretch>
            <a:fillRect/>
          </a:stretch>
        </p:blipFill>
        <p:spPr>
          <a:xfrm>
            <a:off x="1496291" y="3020292"/>
            <a:ext cx="5962218" cy="3357105"/>
          </a:xfrm>
          <a:prstGeom prst="rect">
            <a:avLst/>
          </a:prstGeom>
        </p:spPr>
      </p:pic>
      <p:pic>
        <p:nvPicPr>
          <p:cNvPr id="5" name="Picture 4"/>
          <p:cNvPicPr>
            <a:picLocks noChangeAspect="1"/>
          </p:cNvPicPr>
          <p:nvPr/>
        </p:nvPicPr>
        <p:blipFill>
          <a:blip r:embed="rId3"/>
          <a:stretch>
            <a:fillRect/>
          </a:stretch>
        </p:blipFill>
        <p:spPr>
          <a:xfrm>
            <a:off x="4764088" y="1250075"/>
            <a:ext cx="3390900" cy="1397000"/>
          </a:xfrm>
          <a:prstGeom prst="rect">
            <a:avLst/>
          </a:prstGeom>
        </p:spPr>
      </p:pic>
    </p:spTree>
    <p:extLst>
      <p:ext uri="{BB962C8B-B14F-4D97-AF65-F5344CB8AC3E}">
        <p14:creationId xmlns:p14="http://schemas.microsoft.com/office/powerpoint/2010/main" val="3449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5070" y="4966236"/>
            <a:ext cx="5971592" cy="1891764"/>
          </a:xfrm>
          <a:prstGeom prst="rect">
            <a:avLst/>
          </a:prstGeom>
        </p:spPr>
      </p:pic>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Recall key elements of our KNN model using </a:t>
            </a:r>
            <a:r>
              <a:rPr lang="en-US" dirty="0" err="1"/>
              <a:t>sklearn</a:t>
            </a:r>
            <a:r>
              <a:rPr lang="en-US" dirty="0"/>
              <a:t>: </a:t>
            </a:r>
          </a:p>
          <a:p>
            <a:endParaRPr lang="en-US" dirty="0"/>
          </a:p>
          <a:p>
            <a:endParaRPr lang="en-US" dirty="0"/>
          </a:p>
          <a:p>
            <a:endParaRPr lang="en-US" dirty="0"/>
          </a:p>
          <a:p>
            <a:endParaRPr lang="en-US" dirty="0"/>
          </a:p>
          <a:p>
            <a:r>
              <a:rPr lang="en-US" dirty="0"/>
              <a:t>Logistic regression is similar: </a:t>
            </a:r>
          </a:p>
          <a:p>
            <a:pPr lvl="1"/>
            <a:r>
              <a:rPr lang="en-US" sz="1800" dirty="0"/>
              <a:t>From </a:t>
            </a:r>
            <a:r>
              <a:rPr lang="en-US" sz="1800" dirty="0" err="1">
                <a:hlinkClick r:id="rId4"/>
              </a:rPr>
              <a:t>sklearn</a:t>
            </a:r>
            <a:r>
              <a:rPr lang="en-US" sz="1800" dirty="0">
                <a:hlinkClick r:id="rId4"/>
              </a:rPr>
              <a:t> tutorial</a:t>
            </a:r>
            <a:endParaRPr lang="en-US" sz="1800" dirty="0"/>
          </a:p>
        </p:txBody>
      </p:sp>
      <p:pic>
        <p:nvPicPr>
          <p:cNvPr id="3" name="Picture 2"/>
          <p:cNvPicPr>
            <a:picLocks noChangeAspect="1"/>
          </p:cNvPicPr>
          <p:nvPr/>
        </p:nvPicPr>
        <p:blipFill>
          <a:blip r:embed="rId5"/>
          <a:stretch>
            <a:fillRect/>
          </a:stretch>
        </p:blipFill>
        <p:spPr>
          <a:xfrm>
            <a:off x="93307" y="2731304"/>
            <a:ext cx="9144000" cy="1264763"/>
          </a:xfrm>
          <a:prstGeom prst="rect">
            <a:avLst/>
          </a:prstGeom>
        </p:spPr>
      </p:pic>
    </p:spTree>
    <p:extLst>
      <p:ext uri="{BB962C8B-B14F-4D97-AF65-F5344CB8AC3E}">
        <p14:creationId xmlns:p14="http://schemas.microsoft.com/office/powerpoint/2010/main" val="266187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What’s next?</a:t>
            </a:r>
          </a:p>
        </p:txBody>
      </p:sp>
      <p:sp>
        <p:nvSpPr>
          <p:cNvPr id="3" name="Text Placeholder 2"/>
          <p:cNvSpPr>
            <a:spLocks noGrp="1"/>
          </p:cNvSpPr>
          <p:nvPr>
            <p:ph type="body" sz="quarter" idx="11"/>
          </p:nvPr>
        </p:nvSpPr>
        <p:spPr/>
        <p:txBody>
          <a:bodyPr/>
          <a:lstStyle/>
          <a:p>
            <a:r>
              <a:rPr lang="en-US" dirty="0"/>
              <a:t>HW 4!</a:t>
            </a:r>
          </a:p>
          <a:p>
            <a:pPr lvl="1"/>
            <a:r>
              <a:rPr lang="en-US" dirty="0"/>
              <a:t>Should be available by the end of the day. </a:t>
            </a:r>
          </a:p>
        </p:txBody>
      </p:sp>
    </p:spTree>
    <p:extLst>
      <p:ext uri="{BB962C8B-B14F-4D97-AF65-F5344CB8AC3E}">
        <p14:creationId xmlns:p14="http://schemas.microsoft.com/office/powerpoint/2010/main" val="27405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The regression framework (</a:t>
            </a:r>
            <a:r>
              <a:rPr lang="en-US" b="0" dirty="0"/>
              <a:t>generic in supervised machine learning</a:t>
            </a:r>
            <a:r>
              <a:rPr lang="en-US" dirty="0"/>
              <a:t>)</a:t>
            </a:r>
          </a:p>
          <a:p>
            <a:pPr lvl="1"/>
            <a:r>
              <a:rPr lang="en-US" dirty="0"/>
              <a:t>Propose a model </a:t>
            </a:r>
          </a:p>
          <a:p>
            <a:pPr lvl="1"/>
            <a:r>
              <a:rPr lang="en-US" dirty="0"/>
              <a:t>Define the error metric</a:t>
            </a:r>
          </a:p>
          <a:p>
            <a:pPr lvl="1"/>
            <a:r>
              <a:rPr lang="en-US" dirty="0"/>
              <a:t>Estimate the coefficients and assess the estimate </a:t>
            </a:r>
          </a:p>
          <a:p>
            <a:pPr lvl="1"/>
            <a:r>
              <a:rPr lang="en-US" dirty="0"/>
              <a:t>Determine the error in the model </a:t>
            </a:r>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a:t>The humble SLR</a:t>
            </a:r>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a:t>Distinguishing the estimates we make with the training data (hat) from the proposed actual coefficients/responses</a:t>
            </a:r>
            <a:r>
              <a:rPr lang="mr-IN" dirty="0"/>
              <a:t>…</a:t>
            </a:r>
            <a:endParaRPr lang="en-US" dirty="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a:t>Top: Fig 3.1 ISL</a:t>
            </a:r>
          </a:p>
        </p:txBody>
      </p:sp>
      <p:pic>
        <p:nvPicPr>
          <p:cNvPr id="9" name="Picture 8"/>
          <p:cNvPicPr>
            <a:picLocks noChangeAspect="1"/>
          </p:cNvPicPr>
          <p:nvPr/>
        </p:nvPicPr>
        <p:blipFill>
          <a:blip r:embed="rId3"/>
          <a:stretch>
            <a:fillRect/>
          </a:stretch>
        </p:blipFill>
        <p:spPr>
          <a:xfrm>
            <a:off x="659305" y="3202927"/>
            <a:ext cx="3802304" cy="24098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57C056-08A1-4A08-A9C7-4FE420BF1200}"/>
                  </a:ext>
                </a:extLst>
              </p:cNvPr>
              <p:cNvSpPr txBox="1"/>
              <p:nvPr/>
            </p:nvSpPr>
            <p:spPr>
              <a:xfrm>
                <a:off x="4592121" y="4081221"/>
                <a:ext cx="4132882" cy="506870"/>
              </a:xfrm>
              <a:prstGeom prst="rect">
                <a:avLst/>
              </a:prstGeom>
              <a:noFill/>
            </p:spPr>
            <p:txBody>
              <a:bodyPr wrap="square" rtlCol="0">
                <a:spAutoFit/>
              </a:bodyPr>
              <a:lstStyle/>
              <a:p>
                <a:r>
                  <a:rPr lang="en-US"/>
                  <a:t>Note that </a:t>
                </a:r>
                <a14:m>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e>
                        </m:nary>
                      </m:e>
                    </m:d>
                  </m:oMath>
                </a14:m>
                <a:endParaRPr lang="en-US"/>
              </a:p>
            </p:txBody>
          </p:sp>
        </mc:Choice>
        <mc:Fallback xmlns="">
          <p:sp>
            <p:nvSpPr>
              <p:cNvPr id="4" name="TextBox 3">
                <a:extLst>
                  <a:ext uri="{FF2B5EF4-FFF2-40B4-BE49-F238E27FC236}">
                    <a16:creationId xmlns:a16="http://schemas.microsoft.com/office/drawing/2014/main" id="{BA57C056-08A1-4A08-A9C7-4FE420BF1200}"/>
                  </a:ext>
                </a:extLst>
              </p:cNvPr>
              <p:cNvSpPr txBox="1">
                <a:spLocks noRot="1" noChangeAspect="1" noMove="1" noResize="1" noEditPoints="1" noAdjustHandles="1" noChangeArrowheads="1" noChangeShapeType="1" noTextEdit="1"/>
              </p:cNvSpPr>
              <p:nvPr/>
            </p:nvSpPr>
            <p:spPr>
              <a:xfrm>
                <a:off x="4592121" y="4081221"/>
                <a:ext cx="4132882" cy="506870"/>
              </a:xfrm>
              <a:prstGeom prst="rect">
                <a:avLst/>
              </a:prstGeom>
              <a:blipFill>
                <a:blip r:embed="rId4"/>
                <a:stretch>
                  <a:fillRect l="-1180" t="-72619" r="-737" b="-120238"/>
                </a:stretch>
              </a:blipFill>
            </p:spPr>
            <p:txBody>
              <a:bodyPr/>
              <a:lstStyle/>
              <a:p>
                <a:r>
                  <a:rPr lang="en-US">
                    <a:noFill/>
                  </a:rPr>
                  <a:t> </a:t>
                </a:r>
              </a:p>
            </p:txBody>
          </p:sp>
        </mc:Fallback>
      </mc:AlternateContent>
    </p:spTree>
    <p:extLst>
      <p:ext uri="{BB962C8B-B14F-4D97-AF65-F5344CB8AC3E}">
        <p14:creationId xmlns:p14="http://schemas.microsoft.com/office/powerpoint/2010/main" val="10883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Once the SLR model is known, what is the error? </a:t>
            </a:r>
          </a:p>
        </p:txBody>
      </p:sp>
      <p:sp>
        <p:nvSpPr>
          <p:cNvPr id="3" name="Text Placeholder 2"/>
          <p:cNvSpPr>
            <a:spLocks noGrp="1"/>
          </p:cNvSpPr>
          <p:nvPr>
            <p:ph type="body" sz="quarter" idx="11"/>
          </p:nvPr>
        </p:nvSpPr>
        <p:spPr>
          <a:xfrm>
            <a:off x="659304" y="1736725"/>
            <a:ext cx="3950017" cy="4015497"/>
          </a:xfrm>
        </p:spPr>
        <p:txBody>
          <a:bodyPr/>
          <a:lstStyle/>
          <a:p>
            <a:r>
              <a:rPr lang="en-US" sz="2000" dirty="0"/>
              <a:t>The SSR describes the sum of squared residual errors, very similar in concept to the MSE we discussed last week</a:t>
            </a:r>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a:t>Top: Fig 3.1 ISL</a:t>
            </a:r>
          </a:p>
          <a:p>
            <a:r>
              <a:rPr lang="en-US" sz="1400" dirty="0"/>
              <a:t>Right: Figure 17.2 from </a:t>
            </a:r>
            <a:r>
              <a:rPr lang="en-US" sz="1400" dirty="0" err="1"/>
              <a:t>Chapra</a:t>
            </a:r>
            <a:r>
              <a:rPr lang="en-US" sz="1400" dirty="0"/>
              <a:t> and </a:t>
            </a:r>
            <a:r>
              <a:rPr lang="en-US" sz="1400" dirty="0" err="1"/>
              <a:t>Canale</a:t>
            </a:r>
            <a:r>
              <a:rPr lang="en-US" sz="1400" dirty="0"/>
              <a:t> numerical methods for Engineers</a:t>
            </a:r>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456659" y="495907"/>
            <a:ext cx="5635349" cy="29339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55A8AF-B081-4580-9D22-55D97CDDFFC7}"/>
                  </a:ext>
                </a:extLst>
              </p:cNvPr>
              <p:cNvSpPr txBox="1"/>
              <p:nvPr/>
            </p:nvSpPr>
            <p:spPr>
              <a:xfrm>
                <a:off x="881552" y="3301622"/>
                <a:ext cx="3653233" cy="763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𝑆𝑆𝑅</m:t>
                      </m:r>
                      <m:r>
                        <a:rPr lang="en-US" sz="1600" b="0" i="1" smtClean="0">
                          <a:latin typeface="Cambria Math" panose="02040503050406030204" pitchFamily="18" charset="0"/>
                        </a:rPr>
                        <m:t>= </m:t>
                      </m:r>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0</m:t>
                                      </m:r>
                                    </m:sub>
                                  </m:sSub>
                                  <m:r>
                                    <a:rPr lang="en-US" sz="1600" b="0" i="1" smtClean="0">
                                      <a:latin typeface="Cambria Math" panose="02040503050406030204" pitchFamily="18" charset="0"/>
                                    </a:rPr>
                                    <m:t> − </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1</m:t>
                                      </m:r>
                                    </m:sub>
                                  </m:s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2</m:t>
                              </m:r>
                            </m:sup>
                          </m:sSup>
                        </m:e>
                      </m:nary>
                    </m:oMath>
                  </m:oMathPara>
                </a14:m>
                <a:endParaRPr lang="en-US" sz="1600"/>
              </a:p>
            </p:txBody>
          </p:sp>
        </mc:Choice>
        <mc:Fallback xmlns="">
          <p:sp>
            <p:nvSpPr>
              <p:cNvPr id="8" name="TextBox 7">
                <a:extLst>
                  <a:ext uri="{FF2B5EF4-FFF2-40B4-BE49-F238E27FC236}">
                    <a16:creationId xmlns:a16="http://schemas.microsoft.com/office/drawing/2014/main" id="{BC55A8AF-B081-4580-9D22-55D97CDDFFC7}"/>
                  </a:ext>
                </a:extLst>
              </p:cNvPr>
              <p:cNvSpPr txBox="1">
                <a:spLocks noRot="1" noChangeAspect="1" noMove="1" noResize="1" noEditPoints="1" noAdjustHandles="1" noChangeArrowheads="1" noChangeShapeType="1" noTextEdit="1"/>
              </p:cNvSpPr>
              <p:nvPr/>
            </p:nvSpPr>
            <p:spPr>
              <a:xfrm>
                <a:off x="881552" y="3301622"/>
                <a:ext cx="3653233" cy="7634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D31C24E0-9CA7-488B-AAEC-35053E59173D}"/>
                  </a:ext>
                </a:extLst>
              </p:cNvPr>
              <p:cNvSpPr/>
              <p:nvPr/>
            </p:nvSpPr>
            <p:spPr>
              <a:xfrm>
                <a:off x="4498317" y="2705177"/>
                <a:ext cx="1454437"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oMath>
                  </m:oMathPara>
                </a14:m>
                <a:endParaRPr lang="en-US" sz="1200"/>
              </a:p>
            </p:txBody>
          </p:sp>
        </mc:Choice>
        <mc:Fallback>
          <p:sp>
            <p:nvSpPr>
              <p:cNvPr id="11" name="Rectangle 10">
                <a:extLst>
                  <a:ext uri="{FF2B5EF4-FFF2-40B4-BE49-F238E27FC236}">
                    <a16:creationId xmlns:a16="http://schemas.microsoft.com/office/drawing/2014/main" id="{D31C24E0-9CA7-488B-AAEC-35053E59173D}"/>
                  </a:ext>
                </a:extLst>
              </p:cNvPr>
              <p:cNvSpPr>
                <a:spLocks noRot="1" noChangeAspect="1" noMove="1" noResize="1" noEditPoints="1" noAdjustHandles="1" noChangeArrowheads="1" noChangeShapeType="1" noTextEdit="1"/>
              </p:cNvSpPr>
              <p:nvPr/>
            </p:nvSpPr>
            <p:spPr>
              <a:xfrm>
                <a:off x="4498317" y="2705177"/>
                <a:ext cx="1454437" cy="596445"/>
              </a:xfrm>
              <a:prstGeom prst="rect">
                <a:avLst/>
              </a:prstGeom>
              <a:blipFill>
                <a:blip r:embed="rId6"/>
                <a:stretch>
                  <a:fillRect l="-32636" t="-95918" b="-147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5B523A1-1D37-4973-B3D8-D5E68660309E}"/>
                  </a:ext>
                </a:extLst>
              </p:cNvPr>
              <p:cNvSpPr/>
              <p:nvPr/>
            </p:nvSpPr>
            <p:spPr>
              <a:xfrm>
                <a:off x="4498317" y="4067289"/>
                <a:ext cx="152612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d>
                            <m:dPr>
                              <m:begChr m:val="|"/>
                              <m:endChr m:val="|"/>
                              <m:ctrlPr>
                                <a:rPr lang="en-US" sz="120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i="1">
                              <a:latin typeface="Cambria Math" panose="02040503050406030204" pitchFamily="18" charset="0"/>
                            </a:rPr>
                            <m:t> </m:t>
                          </m:r>
                        </m:e>
                      </m:nary>
                    </m:oMath>
                  </m:oMathPara>
                </a14:m>
                <a:endParaRPr lang="en-US" sz="1200"/>
              </a:p>
            </p:txBody>
          </p:sp>
        </mc:Choice>
        <mc:Fallback>
          <p:sp>
            <p:nvSpPr>
              <p:cNvPr id="12" name="Rectangle 11">
                <a:extLst>
                  <a:ext uri="{FF2B5EF4-FFF2-40B4-BE49-F238E27FC236}">
                    <a16:creationId xmlns:a16="http://schemas.microsoft.com/office/drawing/2014/main" id="{A5B523A1-1D37-4973-B3D8-D5E68660309E}"/>
                  </a:ext>
                </a:extLst>
              </p:cNvPr>
              <p:cNvSpPr>
                <a:spLocks noRot="1" noChangeAspect="1" noMove="1" noResize="1" noEditPoints="1" noAdjustHandles="1" noChangeArrowheads="1" noChangeShapeType="1" noTextEdit="1"/>
              </p:cNvSpPr>
              <p:nvPr/>
            </p:nvSpPr>
            <p:spPr>
              <a:xfrm>
                <a:off x="4498317" y="4067289"/>
                <a:ext cx="1526123" cy="596445"/>
              </a:xfrm>
              <a:prstGeom prst="rect">
                <a:avLst/>
              </a:prstGeom>
              <a:blipFill>
                <a:blip r:embed="rId7"/>
                <a:stretch>
                  <a:fillRect l="-31200" t="-95918" b="-147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F820F4D-87E4-41FD-87FA-D73F5A630F17}"/>
                  </a:ext>
                </a:extLst>
              </p:cNvPr>
              <p:cNvSpPr/>
              <p:nvPr/>
            </p:nvSpPr>
            <p:spPr>
              <a:xfrm>
                <a:off x="4443013" y="5304860"/>
                <a:ext cx="1636730" cy="351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func>
                            <m:funcPr>
                              <m:ctrlPr>
                                <a:rPr lang="en-US" sz="1200" i="1" smtClean="0">
                                  <a:latin typeface="Cambria Math" panose="02040503050406030204" pitchFamily="18" charset="0"/>
                                </a:rPr>
                              </m:ctrlPr>
                            </m:funcPr>
                            <m:fName>
                              <m:limLow>
                                <m:limLowPr>
                                  <m:ctrlPr>
                                    <a:rPr lang="en-US" sz="1200" i="1" smtClean="0">
                                      <a:latin typeface="Cambria Math" panose="02040503050406030204" pitchFamily="18" charset="0"/>
                                    </a:rPr>
                                  </m:ctrlPr>
                                </m:limLowPr>
                                <m:e>
                                  <m:r>
                                    <m:rPr>
                                      <m:sty m:val="p"/>
                                    </m:rPr>
                                    <a:rPr lang="en-US" sz="1200" i="0" smtClean="0">
                                      <a:latin typeface="Cambria Math" panose="02040503050406030204" pitchFamily="18" charset="0"/>
                                    </a:rPr>
                                    <m:t>max</m:t>
                                  </m:r>
                                </m:e>
                                <m:lim>
                                  <m:r>
                                    <a:rPr lang="en-US" sz="1200" b="0" i="1" smtClean="0">
                                      <a:latin typeface="Cambria Math" panose="02040503050406030204" pitchFamily="18" charset="0"/>
                                    </a:rPr>
                                    <m:t>𝑁</m:t>
                                  </m:r>
                                </m:lim>
                              </m:limLow>
                            </m:fName>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func>
                        </m:e>
                        <m:sub/>
                      </m:sSub>
                    </m:oMath>
                  </m:oMathPara>
                </a14:m>
                <a:endParaRPr lang="en-US" sz="1200"/>
              </a:p>
            </p:txBody>
          </p:sp>
        </mc:Choice>
        <mc:Fallback>
          <p:sp>
            <p:nvSpPr>
              <p:cNvPr id="13" name="Rectangle 12">
                <a:extLst>
                  <a:ext uri="{FF2B5EF4-FFF2-40B4-BE49-F238E27FC236}">
                    <a16:creationId xmlns:a16="http://schemas.microsoft.com/office/drawing/2014/main" id="{6F820F4D-87E4-41FD-87FA-D73F5A630F17}"/>
                  </a:ext>
                </a:extLst>
              </p:cNvPr>
              <p:cNvSpPr>
                <a:spLocks noRot="1" noChangeAspect="1" noMove="1" noResize="1" noEditPoints="1" noAdjustHandles="1" noChangeArrowheads="1" noChangeShapeType="1" noTextEdit="1"/>
              </p:cNvSpPr>
              <p:nvPr/>
            </p:nvSpPr>
            <p:spPr>
              <a:xfrm>
                <a:off x="4443013" y="5304860"/>
                <a:ext cx="1636730" cy="351443"/>
              </a:xfrm>
              <a:prstGeom prst="rect">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CBF08C5-22A0-45E9-8323-55284BFFD7AD}"/>
              </a:ext>
            </a:extLst>
          </p:cNvPr>
          <p:cNvPicPr>
            <a:picLocks noChangeAspect="1"/>
          </p:cNvPicPr>
          <p:nvPr/>
        </p:nvPicPr>
        <p:blipFill rotWithShape="1">
          <a:blip r:embed="rId9"/>
          <a:srcRect l="24931" t="69791"/>
          <a:stretch/>
        </p:blipFill>
        <p:spPr>
          <a:xfrm>
            <a:off x="6405167" y="5310881"/>
            <a:ext cx="3653233" cy="1547119"/>
          </a:xfrm>
          <a:prstGeom prst="rect">
            <a:avLst/>
          </a:prstGeom>
        </p:spPr>
      </p:pic>
      <p:pic>
        <p:nvPicPr>
          <p:cNvPr id="14" name="Picture 13">
            <a:extLst>
              <a:ext uri="{FF2B5EF4-FFF2-40B4-BE49-F238E27FC236}">
                <a16:creationId xmlns:a16="http://schemas.microsoft.com/office/drawing/2014/main" id="{FE41806A-0D70-4CB6-BDB5-A9A217610534}"/>
              </a:ext>
            </a:extLst>
          </p:cNvPr>
          <p:cNvPicPr>
            <a:picLocks noChangeAspect="1"/>
          </p:cNvPicPr>
          <p:nvPr/>
        </p:nvPicPr>
        <p:blipFill>
          <a:blip r:embed="rId10"/>
          <a:stretch>
            <a:fillRect/>
          </a:stretch>
        </p:blipFill>
        <p:spPr>
          <a:xfrm>
            <a:off x="6203430" y="2113191"/>
            <a:ext cx="2743200" cy="3140276"/>
          </a:xfrm>
          <a:prstGeom prst="rect">
            <a:avLst/>
          </a:prstGeom>
        </p:spPr>
      </p:pic>
    </p:spTree>
    <p:extLst>
      <p:ext uri="{BB962C8B-B14F-4D97-AF65-F5344CB8AC3E}">
        <p14:creationId xmlns:p14="http://schemas.microsoft.com/office/powerpoint/2010/main" val="3144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method of “least squares” minimization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Given our model                            and some training </a:t>
                </a:r>
                <a:r>
                  <a:rPr lang="en-US"/>
                  <a:t>data,  </a:t>
                </a:r>
                <a:r>
                  <a:rPr lang="en-US" dirty="0"/>
                  <a:t>we need to determine what values of our parameters </a:t>
                </a:r>
                <a14:m>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a:t> minimize the error.</a:t>
                </a:r>
              </a:p>
              <a:p>
                <a:r>
                  <a:rPr lang="en-US" dirty="0"/>
                  <a:t>This is accomplished by determining </a:t>
                </a:r>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a:t> and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a:t> setting equal to zero and solving:</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a:blip r:embed="rId3"/>
                <a:stretch>
                  <a:fillRect l="-1413" t="-2276"/>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69608"/>
          <a:stretch/>
        </p:blipFill>
        <p:spPr>
          <a:xfrm>
            <a:off x="3605909" y="1520018"/>
            <a:ext cx="1932181" cy="64705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13937</TotalTime>
  <Words>2804</Words>
  <Application>Microsoft Office PowerPoint</Application>
  <PresentationFormat>On-screen Show (4:3)</PresentationFormat>
  <Paragraphs>304</Paragraphs>
  <Slides>51</Slides>
  <Notes>12</Notes>
  <HiddenSlides>19</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51</vt:i4>
      </vt:variant>
    </vt:vector>
  </HeadingPairs>
  <TitlesOfParts>
    <vt:vector size="64" baseType="lpstr">
      <vt:lpstr>Arial</vt:lpstr>
      <vt:lpstr>Calibri</vt:lpstr>
      <vt:lpstr>Cambria Math</vt:lpstr>
      <vt:lpstr>Encode Sans Normal Black</vt:lpstr>
      <vt:lpstr>Lucida Grande</vt:lpstr>
      <vt:lpstr>Open Sans</vt:lpstr>
      <vt:lpstr>Open Sans Light</vt:lpstr>
      <vt:lpstr>symbol</vt:lpstr>
      <vt:lpstr>Symbol Tiger Expert</vt:lpstr>
      <vt:lpstr>times new roman</vt:lpstr>
      <vt:lpstr>Uni Sans Regular</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Chad Curtis</cp:lastModifiedBy>
  <cp:revision>400</cp:revision>
  <cp:lastPrinted>2016-02-10T20:19:12Z</cp:lastPrinted>
  <dcterms:created xsi:type="dcterms:W3CDTF">2014-10-14T00:51:43Z</dcterms:created>
  <dcterms:modified xsi:type="dcterms:W3CDTF">2019-02-19T06:26:40Z</dcterms:modified>
</cp:coreProperties>
</file>